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tiff" ContentType="image/tiff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3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313" r:id="rId4"/>
    <p:sldId id="258" r:id="rId5"/>
    <p:sldId id="262" r:id="rId6"/>
    <p:sldId id="263" r:id="rId7"/>
    <p:sldId id="314" r:id="rId8"/>
    <p:sldId id="259" r:id="rId9"/>
    <p:sldId id="319" r:id="rId10"/>
    <p:sldId id="265" r:id="rId11"/>
    <p:sldId id="274" r:id="rId12"/>
    <p:sldId id="335" r:id="rId13"/>
    <p:sldId id="336" r:id="rId14"/>
    <p:sldId id="272" r:id="rId15"/>
    <p:sldId id="337" r:id="rId16"/>
    <p:sldId id="338" r:id="rId17"/>
    <p:sldId id="271" r:id="rId18"/>
    <p:sldId id="339" r:id="rId19"/>
    <p:sldId id="315" r:id="rId20"/>
    <p:sldId id="316" r:id="rId21"/>
    <p:sldId id="275" r:id="rId22"/>
    <p:sldId id="317" r:id="rId23"/>
    <p:sldId id="348" r:id="rId24"/>
    <p:sldId id="346" r:id="rId25"/>
    <p:sldId id="350" r:id="rId26"/>
    <p:sldId id="351" r:id="rId27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6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40"/>
        <p:guide pos="268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25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68"/>
                    <a:lumOff val="-16298"/>
                  </a:schemeClr>
                </a:solidFill>
              </a:defRPr>
            </a:lvl1pPr>
          </a:lstStyle>
          <a:p>
            <a:pPr algn="ctr"/>
            <a:r>
              <a:rPr lang="en-US" sz="9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GravityXR Electronics and Technology Co. Ltd. Confidential Information. All Rights Reserved.</a:t>
            </a:r>
            <a:endParaRPr sz="9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8383112" y="53531"/>
            <a:ext cx="560472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67136" y="166045"/>
            <a:ext cx="6955206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1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67143" y="838575"/>
            <a:ext cx="85787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67136" y="875226"/>
            <a:ext cx="85787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67"/>
                    <a:lumOff val="-16297"/>
                  </a:schemeClr>
                </a:solidFill>
              </a:defRPr>
            </a:lvl1pPr>
          </a:lstStyle>
          <a:p>
            <a:pPr algn="ctr"/>
            <a:r>
              <a:rPr lang="en-US" sz="9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GravityXR Electronics and Technology Co. Ltd. Confidential Information. All Rights Reserved.</a:t>
            </a:r>
            <a:endParaRPr sz="9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8383112" y="53531"/>
            <a:ext cx="560472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67136" y="166045"/>
            <a:ext cx="6955206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1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67143" y="838575"/>
            <a:ext cx="85787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67136" y="875226"/>
            <a:ext cx="85787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image" Target="../media/image13.png"/><Relationship Id="rId2" Type="http://schemas.openxmlformats.org/officeDocument/2006/relationships/tags" Target="../tags/tag106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../media/image32.png"/><Relationship Id="rId7" Type="http://schemas.openxmlformats.org/officeDocument/2006/relationships/tags" Target="../tags/tag120.xml"/><Relationship Id="rId6" Type="http://schemas.openxmlformats.org/officeDocument/2006/relationships/image" Target="../media/image31.png"/><Relationship Id="rId5" Type="http://schemas.openxmlformats.org/officeDocument/2006/relationships/tags" Target="../tags/tag119.xml"/><Relationship Id="rId4" Type="http://schemas.openxmlformats.org/officeDocument/2006/relationships/image" Target="../media/image30.png"/><Relationship Id="rId3" Type="http://schemas.openxmlformats.org/officeDocument/2006/relationships/tags" Target="../tags/tag118.xml"/><Relationship Id="rId2" Type="http://schemas.openxmlformats.org/officeDocument/2006/relationships/image" Target="../media/image29.png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34.png"/><Relationship Id="rId3" Type="http://schemas.openxmlformats.org/officeDocument/2006/relationships/tags" Target="../tags/tag130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145.xml"/><Relationship Id="rId2" Type="http://schemas.openxmlformats.org/officeDocument/2006/relationships/image" Target="../media/image33.png"/><Relationship Id="rId19" Type="http://schemas.openxmlformats.org/officeDocument/2006/relationships/tags" Target="../tags/tag144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image" Target="../media/image35.png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tags" Target="../tags/tag12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../media/image38.png"/><Relationship Id="rId6" Type="http://schemas.openxmlformats.org/officeDocument/2006/relationships/tags" Target="../tags/tag149.xml"/><Relationship Id="rId5" Type="http://schemas.openxmlformats.org/officeDocument/2006/relationships/image" Target="../media/image37.png"/><Relationship Id="rId4" Type="http://schemas.openxmlformats.org/officeDocument/2006/relationships/tags" Target="../tags/tag148.xml"/><Relationship Id="rId3" Type="http://schemas.openxmlformats.org/officeDocument/2006/relationships/image" Target="../media/image36.png"/><Relationship Id="rId2" Type="http://schemas.openxmlformats.org/officeDocument/2006/relationships/tags" Target="../tags/tag147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52.xml"/><Relationship Id="rId1" Type="http://schemas.openxmlformats.org/officeDocument/2006/relationships/tags" Target="../tags/tag14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image" Target="../media/image41.png"/><Relationship Id="rId6" Type="http://schemas.openxmlformats.org/officeDocument/2006/relationships/tags" Target="../tags/tag156.xml"/><Relationship Id="rId5" Type="http://schemas.openxmlformats.org/officeDocument/2006/relationships/image" Target="../media/image40.png"/><Relationship Id="rId4" Type="http://schemas.openxmlformats.org/officeDocument/2006/relationships/tags" Target="../tags/tag155.xml"/><Relationship Id="rId3" Type="http://schemas.openxmlformats.org/officeDocument/2006/relationships/image" Target="../media/image39.png"/><Relationship Id="rId2" Type="http://schemas.openxmlformats.org/officeDocument/2006/relationships/tags" Target="../tags/tag154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59.xml"/><Relationship Id="rId1" Type="http://schemas.openxmlformats.org/officeDocument/2006/relationships/tags" Target="../tags/tag15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69.xml"/><Relationship Id="rId10" Type="http://schemas.openxmlformats.org/officeDocument/2006/relationships/image" Target="../media/image42.jpeg"/><Relationship Id="rId1" Type="http://schemas.openxmlformats.org/officeDocument/2006/relationships/tags" Target="../tags/tag16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../media/image45.png"/><Relationship Id="rId7" Type="http://schemas.openxmlformats.org/officeDocument/2006/relationships/tags" Target="../tags/tag174.xml"/><Relationship Id="rId6" Type="http://schemas.openxmlformats.org/officeDocument/2006/relationships/image" Target="../media/image44.png"/><Relationship Id="rId5" Type="http://schemas.openxmlformats.org/officeDocument/2006/relationships/tags" Target="../tags/tag173.xml"/><Relationship Id="rId4" Type="http://schemas.openxmlformats.org/officeDocument/2006/relationships/image" Target="../media/image43.png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76.xml"/><Relationship Id="rId1" Type="http://schemas.openxmlformats.org/officeDocument/2006/relationships/tags" Target="../tags/tag17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image" Target="../media/image46.jpeg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195.xml"/><Relationship Id="rId23" Type="http://schemas.openxmlformats.org/officeDocument/2006/relationships/tags" Target="../tags/tag194.xml"/><Relationship Id="rId22" Type="http://schemas.openxmlformats.org/officeDocument/2006/relationships/tags" Target="../tags/tag193.xml"/><Relationship Id="rId21" Type="http://schemas.openxmlformats.org/officeDocument/2006/relationships/tags" Target="../tags/tag192.xml"/><Relationship Id="rId20" Type="http://schemas.openxmlformats.org/officeDocument/2006/relationships/tags" Target="../tags/tag191.xml"/><Relationship Id="rId2" Type="http://schemas.openxmlformats.org/officeDocument/2006/relationships/tags" Target="../tags/tag178.xml"/><Relationship Id="rId19" Type="http://schemas.openxmlformats.org/officeDocument/2006/relationships/tags" Target="../tags/tag190.xml"/><Relationship Id="rId18" Type="http://schemas.openxmlformats.org/officeDocument/2006/relationships/tags" Target="../tags/tag189.xml"/><Relationship Id="rId17" Type="http://schemas.openxmlformats.org/officeDocument/2006/relationships/image" Target="../media/image50.png"/><Relationship Id="rId16" Type="http://schemas.openxmlformats.org/officeDocument/2006/relationships/tags" Target="../tags/tag188.xml"/><Relationship Id="rId15" Type="http://schemas.openxmlformats.org/officeDocument/2006/relationships/image" Target="../media/image49.png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image" Target="../media/image48.png"/><Relationship Id="rId11" Type="http://schemas.openxmlformats.org/officeDocument/2006/relationships/tags" Target="../tags/tag185.xml"/><Relationship Id="rId10" Type="http://schemas.openxmlformats.org/officeDocument/2006/relationships/image" Target="../media/image47.png"/><Relationship Id="rId1" Type="http://schemas.openxmlformats.org/officeDocument/2006/relationships/tags" Target="../tags/tag17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image" Target="../media/image52.png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6" Type="http://schemas.openxmlformats.org/officeDocument/2006/relationships/slideLayout" Target="../slideLayouts/slideLayout12.xml"/><Relationship Id="rId35" Type="http://schemas.openxmlformats.org/officeDocument/2006/relationships/tags" Target="../tags/tag226.xml"/><Relationship Id="rId34" Type="http://schemas.openxmlformats.org/officeDocument/2006/relationships/tags" Target="../tags/tag225.xml"/><Relationship Id="rId33" Type="http://schemas.openxmlformats.org/officeDocument/2006/relationships/tags" Target="../tags/tag224.xml"/><Relationship Id="rId32" Type="http://schemas.openxmlformats.org/officeDocument/2006/relationships/tags" Target="../tags/tag223.xml"/><Relationship Id="rId31" Type="http://schemas.openxmlformats.org/officeDocument/2006/relationships/tags" Target="../tags/tag222.xml"/><Relationship Id="rId30" Type="http://schemas.openxmlformats.org/officeDocument/2006/relationships/tags" Target="../tags/tag221.xml"/><Relationship Id="rId3" Type="http://schemas.openxmlformats.org/officeDocument/2006/relationships/image" Target="../media/image51.png"/><Relationship Id="rId29" Type="http://schemas.openxmlformats.org/officeDocument/2006/relationships/tags" Target="../tags/tag220.xml"/><Relationship Id="rId28" Type="http://schemas.openxmlformats.org/officeDocument/2006/relationships/tags" Target="../tags/tag219.xml"/><Relationship Id="rId27" Type="http://schemas.openxmlformats.org/officeDocument/2006/relationships/tags" Target="../tags/tag218.xml"/><Relationship Id="rId26" Type="http://schemas.openxmlformats.org/officeDocument/2006/relationships/tags" Target="../tags/tag217.xml"/><Relationship Id="rId25" Type="http://schemas.openxmlformats.org/officeDocument/2006/relationships/tags" Target="../tags/tag216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image" Target="../media/image5.png"/><Relationship Id="rId21" Type="http://schemas.openxmlformats.org/officeDocument/2006/relationships/tags" Target="../tags/tag213.xml"/><Relationship Id="rId20" Type="http://schemas.openxmlformats.org/officeDocument/2006/relationships/tags" Target="../tags/tag212.xml"/><Relationship Id="rId2" Type="http://schemas.openxmlformats.org/officeDocument/2006/relationships/tags" Target="../tags/tag197.xml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image" Target="../media/image48.png"/><Relationship Id="rId1" Type="http://schemas.openxmlformats.org/officeDocument/2006/relationships/tags" Target="../tags/tag19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image" Target="../media/image54.png"/><Relationship Id="rId7" Type="http://schemas.openxmlformats.org/officeDocument/2006/relationships/tags" Target="../tags/tag232.xml"/><Relationship Id="rId6" Type="http://schemas.openxmlformats.org/officeDocument/2006/relationships/image" Target="../media/image53.png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7" Type="http://schemas.openxmlformats.org/officeDocument/2006/relationships/slideLayout" Target="../slideLayouts/slideLayout12.xml"/><Relationship Id="rId16" Type="http://schemas.openxmlformats.org/officeDocument/2006/relationships/image" Target="../media/image56.png"/><Relationship Id="rId15" Type="http://schemas.openxmlformats.org/officeDocument/2006/relationships/tags" Target="../tags/tag236.xml"/><Relationship Id="rId14" Type="http://schemas.microsoft.com/office/2007/relationships/media" Target="../media/media1.mp4"/><Relationship Id="rId13" Type="http://schemas.openxmlformats.org/officeDocument/2006/relationships/video" Target="../media/media1.mp4"/><Relationship Id="rId12" Type="http://schemas.openxmlformats.org/officeDocument/2006/relationships/tags" Target="../tags/tag235.xml"/><Relationship Id="rId11" Type="http://schemas.openxmlformats.org/officeDocument/2006/relationships/image" Target="../media/image55.png"/><Relationship Id="rId10" Type="http://schemas.openxmlformats.org/officeDocument/2006/relationships/tags" Target="../tags/tag234.xml"/><Relationship Id="rId1" Type="http://schemas.openxmlformats.org/officeDocument/2006/relationships/tags" Target="../tags/tag2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openxmlformats.org/officeDocument/2006/relationships/image" Target="../media/image2.emf"/><Relationship Id="rId28" Type="http://schemas.openxmlformats.org/officeDocument/2006/relationships/vmlDrawing" Target="../drawings/vmlDrawing1.vml"/><Relationship Id="rId27" Type="http://schemas.openxmlformats.org/officeDocument/2006/relationships/slideLayout" Target="../slideLayouts/slideLayout12.xml"/><Relationship Id="rId26" Type="http://schemas.openxmlformats.org/officeDocument/2006/relationships/image" Target="../media/image8.png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image" Target="../media/image7.png"/><Relationship Id="rId22" Type="http://schemas.openxmlformats.org/officeDocument/2006/relationships/tags" Target="../tags/tag18.xml"/><Relationship Id="rId21" Type="http://schemas.openxmlformats.org/officeDocument/2006/relationships/image" Target="../media/image6.png"/><Relationship Id="rId20" Type="http://schemas.openxmlformats.org/officeDocument/2006/relationships/tags" Target="../tags/tag17.xml"/><Relationship Id="rId2" Type="http://schemas.openxmlformats.org/officeDocument/2006/relationships/oleObject" Target="../embeddings/oleObject1.bin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image" Target="../media/image5.pn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9" Type="http://schemas.microsoft.com/office/2007/relationships/media" Target="../media/media3.mp4"/><Relationship Id="rId8" Type="http://schemas.openxmlformats.org/officeDocument/2006/relationships/video" Target="../media/media3.mp4"/><Relationship Id="rId7" Type="http://schemas.openxmlformats.org/officeDocument/2006/relationships/image" Target="../media/image57.png"/><Relationship Id="rId6" Type="http://schemas.openxmlformats.org/officeDocument/2006/relationships/tags" Target="../tags/tag240.xml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59.png"/><Relationship Id="rId16" Type="http://schemas.openxmlformats.org/officeDocument/2006/relationships/tags" Target="../tags/tag244.xml"/><Relationship Id="rId15" Type="http://schemas.microsoft.com/office/2007/relationships/media" Target="../media/media4.mp4"/><Relationship Id="rId14" Type="http://schemas.openxmlformats.org/officeDocument/2006/relationships/video" Target="../media/media4.mp4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image" Target="../media/image58.png"/><Relationship Id="rId10" Type="http://schemas.openxmlformats.org/officeDocument/2006/relationships/tags" Target="../tags/tag241.xml"/><Relationship Id="rId1" Type="http://schemas.openxmlformats.org/officeDocument/2006/relationships/tags" Target="../tags/tag2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2.png"/><Relationship Id="rId3" Type="http://schemas.openxmlformats.org/officeDocument/2006/relationships/tags" Target="../tags/tag246.xml"/><Relationship Id="rId2" Type="http://schemas.openxmlformats.org/officeDocument/2006/relationships/image" Target="../media/image61.png"/><Relationship Id="rId1" Type="http://schemas.openxmlformats.org/officeDocument/2006/relationships/tags" Target="../tags/tag24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5.jpeg"/><Relationship Id="rId5" Type="http://schemas.openxmlformats.org/officeDocument/2006/relationships/tags" Target="../tags/tag249.xml"/><Relationship Id="rId4" Type="http://schemas.openxmlformats.org/officeDocument/2006/relationships/image" Target="../media/image64.jpeg"/><Relationship Id="rId3" Type="http://schemas.openxmlformats.org/officeDocument/2006/relationships/tags" Target="../tags/tag248.xml"/><Relationship Id="rId2" Type="http://schemas.openxmlformats.org/officeDocument/2006/relationships/image" Target="../media/image63.webp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2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8.png"/><Relationship Id="rId1" Type="http://schemas.openxmlformats.org/officeDocument/2006/relationships/tags" Target="../tags/tag25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../media/image3.png"/><Relationship Id="rId4" Type="http://schemas.openxmlformats.org/officeDocument/2006/relationships/tags" Target="../tags/tag22.xml"/><Relationship Id="rId31" Type="http://schemas.openxmlformats.org/officeDocument/2006/relationships/vmlDrawing" Target="../drawings/vmlDrawing2.vml"/><Relationship Id="rId30" Type="http://schemas.openxmlformats.org/officeDocument/2006/relationships/slideLayout" Target="../slideLayouts/slideLayout12.xml"/><Relationship Id="rId3" Type="http://schemas.openxmlformats.org/officeDocument/2006/relationships/image" Target="../media/image2.emf"/><Relationship Id="rId29" Type="http://schemas.openxmlformats.org/officeDocument/2006/relationships/image" Target="../media/image12.png"/><Relationship Id="rId28" Type="http://schemas.openxmlformats.org/officeDocument/2006/relationships/tags" Target="../tags/tag41.xml"/><Relationship Id="rId27" Type="http://schemas.openxmlformats.org/officeDocument/2006/relationships/tags" Target="../tags/tag40.xml"/><Relationship Id="rId26" Type="http://schemas.openxmlformats.org/officeDocument/2006/relationships/tags" Target="../tags/tag39.xml"/><Relationship Id="rId25" Type="http://schemas.openxmlformats.org/officeDocument/2006/relationships/tags" Target="../tags/tag38.xml"/><Relationship Id="rId24" Type="http://schemas.openxmlformats.org/officeDocument/2006/relationships/image" Target="../media/image11.png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oleObject" Target="../embeddings/oleObject2.bin"/><Relationship Id="rId19" Type="http://schemas.openxmlformats.org/officeDocument/2006/relationships/tags" Target="../tags/tag33.xml"/><Relationship Id="rId18" Type="http://schemas.openxmlformats.org/officeDocument/2006/relationships/image" Target="../media/image10.png"/><Relationship Id="rId17" Type="http://schemas.openxmlformats.org/officeDocument/2006/relationships/tags" Target="../tags/tag32.xml"/><Relationship Id="rId16" Type="http://schemas.openxmlformats.org/officeDocument/2006/relationships/image" Target="../media/image9.png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image" Target="../media/image3.png"/><Relationship Id="rId4" Type="http://schemas.openxmlformats.org/officeDocument/2006/relationships/tags" Target="../tags/tag43.xml"/><Relationship Id="rId3" Type="http://schemas.openxmlformats.org/officeDocument/2006/relationships/image" Target="../media/image2.emf"/><Relationship Id="rId24" Type="http://schemas.openxmlformats.org/officeDocument/2006/relationships/vmlDrawing" Target="../drawings/vmlDrawing3.vml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image" Target="../media/image14.png"/><Relationship Id="rId2" Type="http://schemas.openxmlformats.org/officeDocument/2006/relationships/oleObject" Target="../embeddings/oleObject3.bin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image" Target="../media/image13.png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image" Target="../media/image16.png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15.png"/><Relationship Id="rId13" Type="http://schemas.openxmlformats.org/officeDocument/2006/relationships/slideLayout" Target="../slideLayouts/slideLayout24.xml"/><Relationship Id="rId12" Type="http://schemas.openxmlformats.org/officeDocument/2006/relationships/image" Target="../media/image17.jpeg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image" Target="../media/image20.png"/><Relationship Id="rId5" Type="http://schemas.openxmlformats.org/officeDocument/2006/relationships/tags" Target="../tags/tag70.xml"/><Relationship Id="rId4" Type="http://schemas.openxmlformats.org/officeDocument/2006/relationships/image" Target="../media/image19.png"/><Relationship Id="rId3" Type="http://schemas.openxmlformats.org/officeDocument/2006/relationships/tags" Target="../tags/tag69.xml"/><Relationship Id="rId2" Type="http://schemas.openxmlformats.org/officeDocument/2006/relationships/image" Target="../media/image18.png"/><Relationship Id="rId12" Type="http://schemas.openxmlformats.org/officeDocument/2006/relationships/slideLayout" Target="../slideLayouts/slideLayout24.xml"/><Relationship Id="rId11" Type="http://schemas.openxmlformats.org/officeDocument/2006/relationships/image" Target="../media/image21.png"/><Relationship Id="rId10" Type="http://schemas.openxmlformats.org/officeDocument/2006/relationships/tags" Target="../tags/tag74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80.xml"/><Relationship Id="rId7" Type="http://schemas.openxmlformats.org/officeDocument/2006/relationships/image" Target="../media/image22.png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15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9" Type="http://schemas.openxmlformats.org/officeDocument/2006/relationships/slideLayout" Target="../slideLayouts/slideLayout12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image" Target="../media/image25.jpeg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image" Target="../media/image24.png"/><Relationship Id="rId10" Type="http://schemas.openxmlformats.org/officeDocument/2006/relationships/tags" Target="../tags/tag81.xml"/><Relationship Id="rId1" Type="http://schemas.openxmlformats.org/officeDocument/2006/relationships/tags" Target="../tags/tag7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image" Target="../media/image27.png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104.xml"/><Relationship Id="rId2" Type="http://schemas.openxmlformats.org/officeDocument/2006/relationships/image" Target="../media/image26.png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image" Target="../media/image28.png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395605" y="2348548"/>
            <a:ext cx="8229600" cy="1143000"/>
          </a:xfrm>
        </p:spPr>
        <p:txBody>
          <a:bodyPr/>
          <a:p>
            <a:r>
              <a:rPr lang="en-US" altLang="zh-CN" sz="3200">
                <a:solidFill>
                  <a:srgbClr val="0070C0"/>
                </a:solidFill>
                <a:sym typeface="+mn-ea"/>
              </a:rPr>
              <a:t>1.altek AWB</a:t>
            </a:r>
            <a:r>
              <a:rPr lang="zh-CN" altLang="en-US" sz="3200">
                <a:solidFill>
                  <a:srgbClr val="0070C0"/>
                </a:solidFill>
                <a:sym typeface="+mn-ea"/>
              </a:rPr>
              <a:t>算法介绍</a:t>
            </a:r>
            <a:endParaRPr lang="zh-CN" altLang="en-US" sz="3200">
              <a:solidFill>
                <a:srgbClr val="0070C0"/>
              </a:solidFill>
              <a:sym typeface="+mn-ea"/>
            </a:endParaRPr>
          </a:p>
        </p:txBody>
      </p:sp>
      <p:sp>
        <p:nvSpPr>
          <p:cNvPr id="2" name="标题 3"/>
          <p:cNvSpPr/>
          <p:nvPr>
            <p:custDataLst>
              <p:tags r:id="rId2"/>
            </p:custDataLst>
          </p:nvPr>
        </p:nvSpPr>
        <p:spPr>
          <a:xfrm>
            <a:off x="395605" y="335692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1.1  AWB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标定简介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1.2  AWB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算法概要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1.3  AWB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调试简介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68730"/>
            <a:ext cx="7332345" cy="946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altLang="en-US" sz="1400" b="1">
                <a:sym typeface="+mn-ea"/>
              </a:rPr>
              <a:t>颜色风格倾向性可调整的参数种类较少、粒度较粗】</a:t>
            </a:r>
            <a:endParaRPr lang="zh-CN" altLang="en-US" sz="1400" b="1">
              <a:sym typeface="+mn-ea"/>
            </a:endParaRPr>
          </a:p>
          <a:p>
            <a:pPr indent="457200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增加可调式参数的维度：</a:t>
            </a:r>
            <a:r>
              <a:rPr lang="en-US" altLang="zh-CN" sz="1200">
                <a:sym typeface="+mn-ea"/>
              </a:rPr>
              <a:t>     </a:t>
            </a:r>
            <a:r>
              <a:rPr lang="zh-CN" altLang="en-US" sz="1200">
                <a:sym typeface="+mn-ea"/>
              </a:rPr>
              <a:t>在现有亮度、色温维度基础上，增加色偏差值维度；</a:t>
            </a:r>
            <a:endParaRPr lang="zh-CN" altLang="en-US" sz="1200">
              <a:sym typeface="+mn-ea"/>
            </a:endParaRPr>
          </a:p>
          <a:p>
            <a:pPr indent="457200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提升每个维度的调参精度：</a:t>
            </a:r>
            <a:r>
              <a:rPr lang="en-US" altLang="zh-CN" sz="1200">
                <a:sym typeface="+mn-ea"/>
              </a:rPr>
              <a:t>  </a:t>
            </a:r>
            <a:r>
              <a:rPr lang="zh-CN" altLang="en-US" sz="1200">
                <a:sym typeface="+mn-ea"/>
              </a:rPr>
              <a:t>如色温由现在的</a:t>
            </a:r>
            <a:r>
              <a:rPr lang="en-US" altLang="zh-CN" sz="1200">
                <a:sym typeface="+mn-ea"/>
              </a:rPr>
              <a:t>6</a:t>
            </a:r>
            <a:r>
              <a:rPr lang="zh-CN" altLang="en-US" sz="1200">
                <a:sym typeface="+mn-ea"/>
              </a:rPr>
              <a:t>个等级增加到</a:t>
            </a:r>
            <a:r>
              <a:rPr lang="en-US" altLang="zh-CN" sz="1200">
                <a:sym typeface="+mn-ea"/>
              </a:rPr>
              <a:t>15</a:t>
            </a:r>
            <a:r>
              <a:rPr lang="zh-CN" altLang="en-US" sz="1200">
                <a:sym typeface="+mn-ea"/>
              </a:rPr>
              <a:t>个。</a:t>
            </a:r>
            <a:endParaRPr lang="zh-CN" altLang="en-US" sz="1200"/>
          </a:p>
          <a:p>
            <a:pPr indent="457200">
              <a:lnSpc>
                <a:spcPct val="100000"/>
              </a:lnSpc>
              <a:buFont typeface="Arial" panose="020B0604020202020204" pitchFamily="34" charset="0"/>
            </a:pPr>
            <a:endParaRPr lang="zh-CN" altLang="en-US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087620" y="4317365"/>
            <a:ext cx="175577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zh-CN" sz="1200" b="1"/>
              <a:t>现有算法</a:t>
            </a:r>
            <a:r>
              <a:rPr lang="en-US" altLang="zh-CN" sz="1200" b="1"/>
              <a:t>shift table</a:t>
            </a:r>
            <a:endParaRPr lang="en-US" altLang="zh-CN" sz="12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94275" y="2805430"/>
            <a:ext cx="1943100" cy="1319530"/>
          </a:xfrm>
          <a:prstGeom prst="rect">
            <a:avLst/>
          </a:prstGeom>
        </p:spPr>
      </p:pic>
      <p:sp>
        <p:nvSpPr>
          <p:cNvPr id="50" name="矩形 49"/>
          <p:cNvSpPr/>
          <p:nvPr>
            <p:custDataLst>
              <p:tags r:id="rId4"/>
            </p:custDataLst>
          </p:nvPr>
        </p:nvSpPr>
        <p:spPr>
          <a:xfrm>
            <a:off x="5024120" y="2976245"/>
            <a:ext cx="525145" cy="15430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5024120" y="3340100"/>
            <a:ext cx="1402715" cy="15430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35785" y="4813935"/>
            <a:ext cx="500824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000"/>
              <a:t>以安卓旗舰手机白平衡中的调整参数为例：</a:t>
            </a:r>
            <a:endParaRPr lang="zh-CN" altLang="en-US" sz="1000"/>
          </a:p>
          <a:p>
            <a:pPr algn="just"/>
            <a:endParaRPr lang="zh-CN" altLang="en-US" sz="1000"/>
          </a:p>
          <a:p>
            <a:pPr algn="just"/>
            <a:r>
              <a:rPr lang="zh-CN" altLang="en-US" sz="1000"/>
              <a:t>--亮度等级5-8个：极暗光、暗光、室内、室外、高亮等亮度等级。</a:t>
            </a:r>
            <a:endParaRPr lang="zh-CN" altLang="en-US" sz="1000"/>
          </a:p>
          <a:p>
            <a:pPr algn="just"/>
            <a:endParaRPr lang="zh-CN" altLang="en-US" sz="1000"/>
          </a:p>
          <a:p>
            <a:pPr algn="just"/>
            <a:r>
              <a:rPr lang="zh-CN" altLang="en-US" sz="1000"/>
              <a:t>--色温等级15个：色温2000k-9000k，每500k为一个档位。</a:t>
            </a:r>
            <a:endParaRPr lang="zh-CN" altLang="en-US" sz="1000"/>
          </a:p>
          <a:p>
            <a:pPr algn="just"/>
            <a:endParaRPr lang="zh-CN" altLang="en-US" sz="1000"/>
          </a:p>
          <a:p>
            <a:pPr algn="just"/>
            <a:r>
              <a:rPr lang="zh-CN" altLang="en-US" sz="1000"/>
              <a:t>--色偏差值等级7个：同一色温下，色偏差值-0.015~0.015，每  0.005一个等级。</a:t>
            </a:r>
            <a:endParaRPr lang="zh-CN" altLang="en-US" sz="1000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2086610" y="2244725"/>
            <a:ext cx="1327785" cy="252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AE</a:t>
            </a:r>
            <a:r>
              <a:rPr lang="zh-CN" altLang="en-US" sz="900"/>
              <a:t>模块计算的亮度</a:t>
            </a:r>
            <a:r>
              <a:rPr lang="en-US" altLang="zh-CN" sz="900"/>
              <a:t>BV</a:t>
            </a:r>
            <a:endParaRPr lang="en-US" altLang="zh-CN" sz="900"/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047115" y="3258820"/>
            <a:ext cx="65214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/>
              <a:t>R_Gain, </a:t>
            </a:r>
            <a:endParaRPr lang="en-US" altLang="zh-CN" sz="1050"/>
          </a:p>
          <a:p>
            <a:r>
              <a:rPr lang="en-US" altLang="zh-CN" sz="1050"/>
              <a:t>B_Gain</a:t>
            </a:r>
            <a:r>
              <a:rPr lang="zh-CN" altLang="en-US" sz="1050"/>
              <a:t>，</a:t>
            </a:r>
            <a:endParaRPr lang="zh-CN" sz="1050"/>
          </a:p>
          <a:p>
            <a:pPr algn="l"/>
            <a:r>
              <a:rPr lang="zh-CN" altLang="en-US" sz="1050"/>
              <a:t>色温</a:t>
            </a:r>
            <a:endParaRPr lang="zh-CN" altLang="en-US" sz="1050"/>
          </a:p>
        </p:txBody>
      </p:sp>
      <p:pic>
        <p:nvPicPr>
          <p:cNvPr id="100" name="图片 99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72335" y="2924810"/>
            <a:ext cx="1265555" cy="1080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右箭头 20"/>
          <p:cNvSpPr/>
          <p:nvPr>
            <p:custDataLst>
              <p:tags r:id="rId10"/>
            </p:custDataLst>
          </p:nvPr>
        </p:nvSpPr>
        <p:spPr>
          <a:xfrm rot="5400000">
            <a:off x="2514600" y="25634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>
            <p:custDataLst>
              <p:tags r:id="rId11"/>
            </p:custDataLst>
          </p:nvPr>
        </p:nvSpPr>
        <p:spPr>
          <a:xfrm>
            <a:off x="1696085" y="3361690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>
            <p:custDataLst>
              <p:tags r:id="rId12"/>
            </p:custDataLst>
          </p:nvPr>
        </p:nvSpPr>
        <p:spPr>
          <a:xfrm>
            <a:off x="3552190" y="3361690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>
            <a:off x="2115185" y="4225290"/>
            <a:ext cx="1299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3.</a:t>
            </a:r>
            <a:r>
              <a:rPr lang="zh-CN" altLang="en-US" sz="900"/>
              <a:t>通过色温与亮度组成的</a:t>
            </a:r>
            <a:r>
              <a:rPr lang="en-US" altLang="zh-CN" sz="900"/>
              <a:t>2D shift table</a:t>
            </a:r>
            <a:endParaRPr lang="en-US" altLang="zh-CN" sz="900"/>
          </a:p>
        </p:txBody>
      </p:sp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>
          <a:xfrm>
            <a:off x="3985895" y="3249930"/>
            <a:ext cx="81788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/>
              <a:t>R_Gain’,</a:t>
            </a:r>
            <a:endParaRPr lang="en-US" altLang="zh-CN" sz="1050"/>
          </a:p>
          <a:p>
            <a:r>
              <a:rPr lang="en-US" altLang="zh-CN" sz="1050"/>
              <a:t>B_Gain’</a:t>
            </a:r>
            <a:endParaRPr lang="zh-CN" altLang="en-US" sz="10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5195" y="3284855"/>
            <a:ext cx="1805305" cy="1353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48170" y="2277110"/>
            <a:ext cx="1791970" cy="1350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1460" y="3284855"/>
            <a:ext cx="1816735" cy="1353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03800" y="2277110"/>
            <a:ext cx="1773555" cy="1341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48170" y="4364990"/>
            <a:ext cx="1791970" cy="13500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60620" y="4361815"/>
            <a:ext cx="1816735" cy="135318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501650" y="1268730"/>
            <a:ext cx="7332345" cy="946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altLang="en-US" sz="1400" b="1">
                <a:sym typeface="+mn-ea"/>
              </a:rPr>
              <a:t>颜色风格倾向性可调整的参数种类较少、粒度较粗】</a:t>
            </a:r>
            <a:endParaRPr lang="zh-CN" altLang="en-US" sz="1400" b="1">
              <a:sym typeface="+mn-ea"/>
            </a:endParaRPr>
          </a:p>
          <a:p>
            <a:pPr indent="457200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增加可调式参数的维度：</a:t>
            </a:r>
            <a:r>
              <a:rPr lang="en-US" altLang="zh-CN" sz="1200">
                <a:sym typeface="+mn-ea"/>
              </a:rPr>
              <a:t>     </a:t>
            </a:r>
            <a:r>
              <a:rPr lang="zh-CN" altLang="en-US" sz="1200">
                <a:sym typeface="+mn-ea"/>
              </a:rPr>
              <a:t>在现有亮度、色温维度基础上，增加色偏差值维度；</a:t>
            </a:r>
            <a:endParaRPr lang="zh-CN" altLang="en-US" sz="1200">
              <a:sym typeface="+mn-ea"/>
            </a:endParaRPr>
          </a:p>
          <a:p>
            <a:pPr indent="457200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提升每个维度的调参精度：</a:t>
            </a:r>
            <a:r>
              <a:rPr lang="en-US" altLang="zh-CN" sz="1200">
                <a:sym typeface="+mn-ea"/>
              </a:rPr>
              <a:t>  </a:t>
            </a:r>
            <a:r>
              <a:rPr lang="zh-CN" altLang="en-US" sz="1200">
                <a:sym typeface="+mn-ea"/>
              </a:rPr>
              <a:t>如色温由现在的</a:t>
            </a:r>
            <a:r>
              <a:rPr lang="en-US" altLang="zh-CN" sz="1200">
                <a:sym typeface="+mn-ea"/>
              </a:rPr>
              <a:t>6</a:t>
            </a:r>
            <a:r>
              <a:rPr lang="zh-CN" altLang="en-US" sz="1200">
                <a:sym typeface="+mn-ea"/>
              </a:rPr>
              <a:t>个等级增加到</a:t>
            </a:r>
            <a:r>
              <a:rPr lang="en-US" altLang="zh-CN" sz="1200">
                <a:sym typeface="+mn-ea"/>
              </a:rPr>
              <a:t>15</a:t>
            </a:r>
            <a:r>
              <a:rPr lang="zh-CN" altLang="en-US" sz="1200">
                <a:sym typeface="+mn-ea"/>
              </a:rPr>
              <a:t>个。</a:t>
            </a:r>
            <a:endParaRPr lang="zh-CN" altLang="en-US" sz="1200"/>
          </a:p>
          <a:p>
            <a:pPr indent="457200">
              <a:lnSpc>
                <a:spcPct val="100000"/>
              </a:lnSpc>
              <a:buFont typeface="Arial" panose="020B0604020202020204" pitchFamily="34" charset="0"/>
            </a:pPr>
            <a:endParaRPr lang="zh-CN" altLang="en-US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1763395" y="4869180"/>
            <a:ext cx="7308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原有效果</a:t>
            </a:r>
            <a:endParaRPr lang="zh-CN" altLang="en-US" sz="900"/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6064250" y="4004945"/>
            <a:ext cx="17697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调试后效果</a:t>
            </a:r>
            <a:r>
              <a:rPr lang="en-US" altLang="zh-CN" sz="900"/>
              <a:t>-altek</a:t>
            </a:r>
            <a:r>
              <a:rPr lang="zh-CN" altLang="en-US" sz="900"/>
              <a:t>原版</a:t>
            </a:r>
            <a:endParaRPr lang="zh-CN" altLang="en-US" sz="900"/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6064250" y="6024880"/>
            <a:ext cx="17697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调试后效果</a:t>
            </a:r>
            <a:r>
              <a:rPr lang="en-US" altLang="zh-CN" sz="900"/>
              <a:t>-</a:t>
            </a:r>
            <a:r>
              <a:rPr lang="zh-CN" altLang="en-US" sz="900"/>
              <a:t>现有版本</a:t>
            </a:r>
            <a:endParaRPr lang="zh-CN" altLang="en-US" sz="900"/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5652135" y="3696335"/>
            <a:ext cx="7308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影响较大</a:t>
            </a:r>
            <a:endParaRPr lang="zh-CN" altLang="en-US" sz="900"/>
          </a:p>
        </p:txBody>
      </p:sp>
      <p:sp>
        <p:nvSpPr>
          <p:cNvPr id="12" name="文本框 11"/>
          <p:cNvSpPr txBox="1"/>
          <p:nvPr>
            <p:custDataLst>
              <p:tags r:id="rId16"/>
            </p:custDataLst>
          </p:nvPr>
        </p:nvSpPr>
        <p:spPr>
          <a:xfrm>
            <a:off x="5652135" y="5795010"/>
            <a:ext cx="7308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无影响</a:t>
            </a:r>
            <a:endParaRPr lang="zh-CN" altLang="en-US"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68730"/>
            <a:ext cx="733234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【不支持通过</a:t>
            </a:r>
            <a:r>
              <a:rPr lang="en-US" altLang="zh-CN" sz="1400" b="1">
                <a:sym typeface="+mn-ea"/>
              </a:rPr>
              <a:t>R\G</a:t>
            </a:r>
            <a:r>
              <a:rPr lang="zh-CN" altLang="en-US" sz="1400" b="1">
                <a:sym typeface="+mn-ea"/>
              </a:rPr>
              <a:t>、</a:t>
            </a:r>
            <a:r>
              <a:rPr lang="en-US" altLang="zh-CN" sz="1400" b="1">
                <a:sym typeface="+mn-ea"/>
              </a:rPr>
              <a:t>B\G</a:t>
            </a:r>
            <a:r>
              <a:rPr lang="zh-CN" altLang="en-US" sz="1400" b="1">
                <a:sym typeface="+mn-ea"/>
              </a:rPr>
              <a:t>平面的落点特征进行特定场景识别】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利用颜色区、误导颜色区位置、统计数据的落点特征、亮度等进行场景识别。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8808" y="2095976"/>
            <a:ext cx="2114550" cy="15873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3023" t="39979" r="27052" b="12473"/>
          <a:stretch>
            <a:fillRect/>
          </a:stretch>
        </p:blipFill>
        <p:spPr>
          <a:xfrm>
            <a:off x="5979478" y="2040414"/>
            <a:ext cx="2044541" cy="16425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1309" t="38593" r="61636" b="6275"/>
          <a:stretch>
            <a:fillRect/>
          </a:stretch>
        </p:blipFill>
        <p:spPr>
          <a:xfrm>
            <a:off x="3347561" y="2095976"/>
            <a:ext cx="2162175" cy="1626394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259681" y="3717449"/>
            <a:ext cx="88392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50"/>
              <a:t>整体偏黄</a:t>
            </a:r>
            <a:endParaRPr lang="zh-CN" altLang="en-US" sz="1050"/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4866005" y="4359275"/>
            <a:ext cx="1423670" cy="1149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050"/>
              <a:t>场景较为复杂，包含天空、绿植、橙色建筑、灰色建筑，色温跨度很大</a:t>
            </a:r>
            <a:r>
              <a:rPr lang="zh-CN" sz="1050"/>
              <a:t>。</a:t>
            </a:r>
            <a:endParaRPr lang="zh-CN" sz="1050"/>
          </a:p>
          <a:p>
            <a:endParaRPr lang="zh-CN" sz="1050"/>
          </a:p>
          <a:p>
            <a:r>
              <a:rPr lang="zh-CN" sz="1050"/>
              <a:t>我们可以</a:t>
            </a:r>
            <a:r>
              <a:rPr lang="zh-CN" sz="1050" b="1"/>
              <a:t>通过预设一些参数特征，当场景满足这些特征时进行白平衡参数调整。</a:t>
            </a:r>
            <a:endParaRPr lang="zh-CN" sz="1050" b="1"/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3179921" y="4707731"/>
            <a:ext cx="1343025" cy="678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050"/>
              <a:t>1.</a:t>
            </a:r>
            <a:r>
              <a:rPr lang="zh-CN" altLang="en-US" sz="1050"/>
              <a:t>调整各个色区的权重；</a:t>
            </a:r>
            <a:endParaRPr lang="zh-CN" altLang="en-US" sz="1050"/>
          </a:p>
          <a:p>
            <a:r>
              <a:rPr lang="en-US" altLang="zh-CN" sz="1050"/>
              <a:t>2.</a:t>
            </a:r>
            <a:r>
              <a:rPr lang="zh-CN" altLang="en-US" sz="1050"/>
              <a:t>调整绿区、黄区的覆盖范围；</a:t>
            </a:r>
            <a:endParaRPr lang="zh-CN" altLang="en-US" sz="1050"/>
          </a:p>
          <a:p>
            <a:endParaRPr lang="zh-CN" altLang="en-US" sz="1050"/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664845" y="4359116"/>
            <a:ext cx="1928336" cy="165639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 sz="1050"/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"/>
          <a:srcRect l="76898"/>
          <a:stretch>
            <a:fillRect/>
          </a:stretch>
        </p:blipFill>
        <p:spPr>
          <a:xfrm>
            <a:off x="6630988" y="4300061"/>
            <a:ext cx="859155" cy="188118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50003"/>
          <a:stretch>
            <a:fillRect/>
          </a:stretch>
        </p:blipFill>
        <p:spPr>
          <a:xfrm>
            <a:off x="611188" y="4220845"/>
            <a:ext cx="2106454" cy="1571625"/>
          </a:xfrm>
          <a:prstGeom prst="rect">
            <a:avLst/>
          </a:prstGeom>
        </p:spPr>
      </p:pic>
      <p:sp>
        <p:nvSpPr>
          <p:cNvPr id="31" name="右箭头 30"/>
          <p:cNvSpPr/>
          <p:nvPr>
            <p:custDataLst>
              <p:tags r:id="rId13"/>
            </p:custDataLst>
          </p:nvPr>
        </p:nvSpPr>
        <p:spPr>
          <a:xfrm>
            <a:off x="2879725" y="2853055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>
            <p:custDataLst>
              <p:tags r:id="rId14"/>
            </p:custDataLst>
          </p:nvPr>
        </p:nvSpPr>
        <p:spPr>
          <a:xfrm>
            <a:off x="5583555" y="280289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6083935" y="3722370"/>
            <a:ext cx="191833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>
                <a:sym typeface="+mn-ea"/>
              </a:rPr>
              <a:t>R\G</a:t>
            </a:r>
            <a:r>
              <a:rPr lang="zh-CN" altLang="en-US" sz="1050">
                <a:sym typeface="+mn-ea"/>
              </a:rPr>
              <a:t>、</a:t>
            </a:r>
            <a:r>
              <a:rPr lang="en-US" altLang="zh-CN" sz="1050">
                <a:sym typeface="+mn-ea"/>
              </a:rPr>
              <a:t>B\G</a:t>
            </a:r>
            <a:r>
              <a:rPr lang="zh-CN" altLang="en-US" sz="1050">
                <a:sym typeface="+mn-ea"/>
              </a:rPr>
              <a:t>平面的颜色分布</a:t>
            </a:r>
            <a:endParaRPr lang="zh-CN" altLang="en-US" sz="1050"/>
          </a:p>
        </p:txBody>
      </p:sp>
      <p:sp>
        <p:nvSpPr>
          <p:cNvPr id="33" name="右箭头 32"/>
          <p:cNvSpPr/>
          <p:nvPr>
            <p:custDataLst>
              <p:tags r:id="rId16"/>
            </p:custDataLst>
          </p:nvPr>
        </p:nvSpPr>
        <p:spPr>
          <a:xfrm rot="5400000">
            <a:off x="6893560" y="398780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>
            <p:custDataLst>
              <p:tags r:id="rId17"/>
            </p:custDataLst>
          </p:nvPr>
        </p:nvSpPr>
        <p:spPr>
          <a:xfrm rot="10800000">
            <a:off x="6228080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>
            <p:custDataLst>
              <p:tags r:id="rId18"/>
            </p:custDataLst>
          </p:nvPr>
        </p:nvSpPr>
        <p:spPr>
          <a:xfrm rot="10800000">
            <a:off x="4533265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>
            <p:custDataLst>
              <p:tags r:id="rId19"/>
            </p:custDataLst>
          </p:nvPr>
        </p:nvSpPr>
        <p:spPr>
          <a:xfrm rot="10800000">
            <a:off x="2879725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0"/>
            </p:custDataLst>
          </p:nvPr>
        </p:nvSpPr>
        <p:spPr>
          <a:xfrm>
            <a:off x="6289675" y="6236970"/>
            <a:ext cx="191833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050">
                <a:sym typeface="+mn-ea"/>
              </a:rPr>
              <a:t>分析类似场景的参数特征</a:t>
            </a:r>
            <a:endParaRPr lang="zh-CN" sz="10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68730"/>
            <a:ext cx="733234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【不支持通过</a:t>
            </a:r>
            <a:r>
              <a:rPr lang="en-US" altLang="zh-CN" sz="1400" b="1">
                <a:sym typeface="+mn-ea"/>
              </a:rPr>
              <a:t>R\G</a:t>
            </a:r>
            <a:r>
              <a:rPr lang="zh-CN" altLang="en-US" sz="1400" b="1">
                <a:sym typeface="+mn-ea"/>
              </a:rPr>
              <a:t>、</a:t>
            </a:r>
            <a:r>
              <a:rPr lang="en-US" altLang="zh-CN" sz="1400" b="1">
                <a:sym typeface="+mn-ea"/>
              </a:rPr>
              <a:t>B\G</a:t>
            </a:r>
            <a:r>
              <a:rPr lang="zh-CN" altLang="en-US" sz="1400" b="1">
                <a:sym typeface="+mn-ea"/>
              </a:rPr>
              <a:t>平面的落点特征进行特定场景识别】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利用颜色区、误导颜色区位置、统计数据的落点特征、亮度等进行场景识别。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99795" y="1844675"/>
            <a:ext cx="8801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ym typeface="+mn-ea"/>
              </a:rPr>
              <a:t>纯色场景：</a:t>
            </a:r>
            <a:endParaRPr lang="zh-CN" sz="12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7335" y="4220845"/>
            <a:ext cx="5414010" cy="1546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0990" y="2277110"/>
            <a:ext cx="5346700" cy="1527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68035" y="3213100"/>
            <a:ext cx="3067050" cy="164719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804025" y="501332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quest 3</a:t>
            </a:r>
            <a:r>
              <a:rPr lang="zh-CN" altLang="en-US" sz="900"/>
              <a:t>效果</a:t>
            </a:r>
            <a:endParaRPr lang="zh-CN" altLang="en-US" sz="900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339340" y="5949315"/>
            <a:ext cx="8705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当前版本效果</a:t>
            </a:r>
            <a:endParaRPr lang="zh-CN" altLang="en-US" sz="900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339340" y="3889375"/>
            <a:ext cx="9855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altek</a:t>
            </a:r>
            <a:r>
              <a:rPr lang="zh-CN" altLang="en-US" sz="900"/>
              <a:t>原版效果</a:t>
            </a:r>
            <a:endParaRPr lang="zh-CN" altLang="en-US"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68730"/>
            <a:ext cx="733234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【不支持通过</a:t>
            </a:r>
            <a:r>
              <a:rPr lang="en-US" altLang="zh-CN" sz="1400" b="1">
                <a:sym typeface="+mn-ea"/>
              </a:rPr>
              <a:t>R\G</a:t>
            </a:r>
            <a:r>
              <a:rPr lang="zh-CN" altLang="en-US" sz="1400" b="1">
                <a:sym typeface="+mn-ea"/>
              </a:rPr>
              <a:t>、</a:t>
            </a:r>
            <a:r>
              <a:rPr lang="en-US" altLang="zh-CN" sz="1400" b="1">
                <a:sym typeface="+mn-ea"/>
              </a:rPr>
              <a:t>B\G</a:t>
            </a:r>
            <a:r>
              <a:rPr lang="zh-CN" altLang="en-US" sz="1400" b="1">
                <a:sym typeface="+mn-ea"/>
              </a:rPr>
              <a:t>平面的落点特征进行特定场景识别】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利用颜色区、误导颜色区位置、统计数据的落点特征、亮度等进行场景识别。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99795" y="1917065"/>
            <a:ext cx="8801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ym typeface="+mn-ea"/>
              </a:rPr>
              <a:t>纯色场景：</a:t>
            </a:r>
            <a:endParaRPr lang="zh-CN" sz="1200" b="1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36235" y="3068955"/>
            <a:ext cx="3336925" cy="1792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8515" y="2244725"/>
            <a:ext cx="4074160" cy="1614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7240" y="4215765"/>
            <a:ext cx="4110355" cy="163766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804025" y="501332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quest 3</a:t>
            </a:r>
            <a:r>
              <a:rPr lang="zh-CN" altLang="en-US" sz="900"/>
              <a:t>效果</a:t>
            </a:r>
            <a:endParaRPr lang="zh-CN" altLang="en-US" sz="900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339340" y="5949315"/>
            <a:ext cx="8705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当前版本效果</a:t>
            </a:r>
            <a:endParaRPr lang="zh-CN" altLang="en-US" sz="900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339340" y="3889375"/>
            <a:ext cx="9855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altek</a:t>
            </a:r>
            <a:r>
              <a:rPr lang="zh-CN" altLang="en-US" sz="900"/>
              <a:t>原版效果</a:t>
            </a:r>
            <a:endParaRPr lang="zh-CN" altLang="en-US"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6228080" y="2481580"/>
            <a:ext cx="2493645" cy="2997835"/>
          </a:xfrm>
          <a:prstGeom prst="rect">
            <a:avLst/>
          </a:prstGeom>
          <a:solidFill>
            <a:srgbClr val="BBE0E3"/>
          </a:solidFill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251835" y="2480945"/>
            <a:ext cx="2376170" cy="2998470"/>
          </a:xfrm>
          <a:prstGeom prst="rect">
            <a:avLst/>
          </a:prstGeom>
          <a:solidFill>
            <a:srgbClr val="BBE0E3"/>
          </a:solidFill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228080" y="2708910"/>
            <a:ext cx="2623185" cy="2616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000"/>
              <a:t>1.</a:t>
            </a:r>
            <a:r>
              <a:rPr lang="zh-CN" altLang="en-US" sz="1000"/>
              <a:t>调整各个颜色区域色温偏移量；</a:t>
            </a:r>
            <a:endParaRPr lang="zh-CN" altLang="en-US" sz="1000"/>
          </a:p>
          <a:p>
            <a:r>
              <a:rPr lang="en-US" altLang="zh-CN" sz="1000"/>
              <a:t>2.</a:t>
            </a:r>
            <a:r>
              <a:rPr lang="zh-CN" altLang="en-US" sz="1000"/>
              <a:t>调整各个颜色区域的顶点坐标位置；</a:t>
            </a:r>
            <a:endParaRPr lang="zh-CN" altLang="en-US" sz="1000"/>
          </a:p>
          <a:p>
            <a:r>
              <a:rPr lang="en-US" altLang="zh-CN" sz="1000"/>
              <a:t>3.</a:t>
            </a:r>
            <a:r>
              <a:rPr lang="zh-CN" altLang="en-US" sz="1000"/>
              <a:t>调整各个颜色区的权重；</a:t>
            </a:r>
            <a:endParaRPr lang="zh-CN" altLang="en-US" sz="1000"/>
          </a:p>
          <a:p>
            <a:r>
              <a:rPr lang="en-US" altLang="zh-CN" sz="1000"/>
              <a:t>4.</a:t>
            </a:r>
            <a:r>
              <a:rPr lang="zh-CN" altLang="en-US" sz="1000">
                <a:solidFill>
                  <a:srgbClr val="000000"/>
                </a:solidFill>
              </a:rPr>
              <a:t>调整各个标定色温的权重；</a:t>
            </a:r>
            <a:endParaRPr lang="zh-CN" altLang="en-US" sz="1000"/>
          </a:p>
          <a:p>
            <a:r>
              <a:rPr lang="en-US" altLang="zh-CN" sz="1000"/>
              <a:t>5.</a:t>
            </a:r>
            <a:r>
              <a:rPr lang="zh-CN" altLang="en-US" sz="1000"/>
              <a:t>增加新的标定色温；</a:t>
            </a:r>
            <a:endParaRPr lang="zh-CN" altLang="en-US" sz="1000"/>
          </a:p>
          <a:p>
            <a:r>
              <a:rPr lang="en-US" altLang="zh-CN" sz="1000"/>
              <a:t>6.</a:t>
            </a:r>
            <a:r>
              <a:rPr lang="zh-CN" altLang="en-US" sz="1000"/>
              <a:t>删除</a:t>
            </a:r>
            <a:r>
              <a:rPr lang="en-US" altLang="zh-CN" sz="1000"/>
              <a:t>/</a:t>
            </a:r>
            <a:r>
              <a:rPr lang="zh-CN" altLang="en-US" sz="1000"/>
              <a:t>替换现有标定色温；</a:t>
            </a:r>
            <a:endParaRPr lang="zh-CN" altLang="en-US" sz="1000"/>
          </a:p>
          <a:p>
            <a:r>
              <a:rPr lang="en-US" altLang="zh-CN" sz="1000"/>
              <a:t>7.</a:t>
            </a:r>
            <a:r>
              <a:rPr lang="zh-CN" altLang="en-US" sz="1000"/>
              <a:t>调整标准色温的坐标位置偏移量；</a:t>
            </a:r>
            <a:endParaRPr lang="zh-CN" altLang="en-US" sz="1000"/>
          </a:p>
          <a:p>
            <a:r>
              <a:rPr lang="en-US" sz="1000">
                <a:sym typeface="宋体" panose="02010600030101010101" pitchFamily="2" charset="-122"/>
              </a:rPr>
              <a:t>8.</a:t>
            </a:r>
            <a:r>
              <a:rPr lang="zh-CN" altLang="en-US" sz="1000">
                <a:sym typeface="宋体" panose="02010600030101010101" pitchFamily="2" charset="-122"/>
              </a:rPr>
              <a:t>新增颜色区；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9.</a:t>
            </a:r>
            <a:r>
              <a:rPr lang="zh-CN" altLang="en-US" sz="1000">
                <a:sym typeface="宋体" panose="02010600030101010101" pitchFamily="2" charset="-122"/>
              </a:rPr>
              <a:t>删除</a:t>
            </a:r>
            <a:r>
              <a:rPr lang="en-US" altLang="zh-CN" sz="1000">
                <a:sym typeface="宋体" panose="02010600030101010101" pitchFamily="2" charset="-122"/>
              </a:rPr>
              <a:t>/</a:t>
            </a:r>
            <a:r>
              <a:rPr lang="zh-CN" altLang="en-US" sz="1000">
                <a:sym typeface="宋体" panose="02010600030101010101" pitchFamily="2" charset="-122"/>
              </a:rPr>
              <a:t>替换现有颜色区；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10.</a:t>
            </a:r>
            <a:r>
              <a:rPr lang="zh-CN" altLang="en-US" sz="1000">
                <a:sym typeface="宋体" panose="02010600030101010101" pitchFamily="2" charset="-122"/>
              </a:rPr>
              <a:t>精细的</a:t>
            </a:r>
            <a:r>
              <a:rPr lang="en-US" altLang="zh-CN" sz="1000">
                <a:sym typeface="宋体" panose="02010600030101010101" pitchFamily="2" charset="-122"/>
              </a:rPr>
              <a:t>2dlut </a:t>
            </a:r>
            <a:r>
              <a:rPr lang="zh-CN" altLang="en-US" sz="1000">
                <a:sym typeface="宋体" panose="02010600030101010101" pitchFamily="2" charset="-122"/>
              </a:rPr>
              <a:t>调整倾向性；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11.</a:t>
            </a:r>
            <a:r>
              <a:rPr lang="zh-CN" altLang="en-US" sz="1000">
                <a:sym typeface="宋体" panose="02010600030101010101" pitchFamily="2" charset="-122"/>
              </a:rPr>
              <a:t>支持存储若干个可判断为特定场景的参数组合；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12.</a:t>
            </a:r>
            <a:r>
              <a:rPr lang="zh-CN" altLang="en-US" sz="1000">
                <a:sym typeface="宋体" panose="02010600030101010101" pitchFamily="2" charset="-122"/>
              </a:rPr>
              <a:t>亮度分区调试，每个亮度等级维护一组</a:t>
            </a:r>
            <a:r>
              <a:rPr lang="en-US" altLang="zh-CN" sz="1000">
                <a:sym typeface="宋体" panose="02010600030101010101" pitchFamily="2" charset="-122"/>
              </a:rPr>
              <a:t>1-11</a:t>
            </a:r>
            <a:r>
              <a:rPr lang="zh-CN" altLang="en-US" sz="1000">
                <a:sym typeface="宋体" panose="02010600030101010101" pitchFamily="2" charset="-122"/>
              </a:rPr>
              <a:t>的调试参数。</a:t>
            </a:r>
            <a:endParaRPr lang="zh-CN" altLang="en-US" sz="1000">
              <a:sym typeface="宋体" panose="02010600030101010101" pitchFamily="2" charset="-122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13.</a:t>
            </a:r>
            <a:r>
              <a:rPr lang="zh-CN" altLang="en-US" sz="1000">
                <a:sym typeface="+mn-ea"/>
              </a:rPr>
              <a:t>调整各个误导颜色区域的坐标位置；</a:t>
            </a:r>
            <a:endParaRPr lang="zh-CN" altLang="en-US" sz="1000">
              <a:sym typeface="+mn-ea"/>
            </a:endParaRPr>
          </a:p>
          <a:p>
            <a:r>
              <a:rPr lang="en-US" altLang="zh-CN" sz="1000">
                <a:sym typeface="宋体" panose="02010600030101010101" pitchFamily="2" charset="-122"/>
              </a:rPr>
              <a:t>14.</a:t>
            </a:r>
            <a:r>
              <a:rPr lang="zh-CN" altLang="en-US" sz="1000">
                <a:sym typeface="宋体" panose="02010600030101010101" pitchFamily="2" charset="-122"/>
              </a:rPr>
              <a:t>新增</a:t>
            </a:r>
            <a:r>
              <a:rPr lang="en-US" altLang="zh-CN" sz="1000">
                <a:sym typeface="宋体" panose="02010600030101010101" pitchFamily="2" charset="-122"/>
              </a:rPr>
              <a:t>/</a:t>
            </a:r>
            <a:r>
              <a:rPr lang="zh-CN" altLang="en-US" sz="1000">
                <a:sym typeface="宋体" panose="02010600030101010101" pitchFamily="2" charset="-122"/>
              </a:rPr>
              <a:t>删除</a:t>
            </a:r>
            <a:r>
              <a:rPr lang="en-US" altLang="zh-CN" sz="1000">
                <a:sym typeface="宋体" panose="02010600030101010101" pitchFamily="2" charset="-122"/>
              </a:rPr>
              <a:t>/</a:t>
            </a:r>
            <a:r>
              <a:rPr lang="zh-CN" altLang="en-US" sz="1000">
                <a:sym typeface="宋体" panose="02010600030101010101" pitchFamily="2" charset="-122"/>
              </a:rPr>
              <a:t>替换现有误导颜色区；</a:t>
            </a:r>
            <a:endParaRPr lang="en-US" altLang="zh-CN" sz="1000">
              <a:sym typeface="宋体" panose="02010600030101010101" pitchFamily="2" charset="-122"/>
            </a:endParaRPr>
          </a:p>
        </p:txBody>
      </p:sp>
      <p:sp>
        <p:nvSpPr>
          <p:cNvPr id="10" name="右箭头 9"/>
          <p:cNvSpPr/>
          <p:nvPr>
            <p:custDataLst>
              <p:tags r:id="rId4"/>
            </p:custDataLst>
          </p:nvPr>
        </p:nvSpPr>
        <p:spPr>
          <a:xfrm>
            <a:off x="5772150" y="3910330"/>
            <a:ext cx="339725" cy="213360"/>
          </a:xfrm>
          <a:prstGeom prst="rightArrow">
            <a:avLst/>
          </a:prstGeom>
          <a:solidFill>
            <a:srgbClr val="BBE0E3"/>
          </a:solidFill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6564630" y="5632450"/>
            <a:ext cx="1755775" cy="27559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p>
            <a:pPr algn="ctr"/>
            <a:r>
              <a:rPr lang="zh-CN" sz="1200" b="1"/>
              <a:t>目标算法可调试内容</a:t>
            </a:r>
            <a:endParaRPr lang="zh-CN" sz="1200" b="1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3563620" y="5632450"/>
            <a:ext cx="1755775" cy="27559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p>
            <a:pPr algn="ctr"/>
            <a:r>
              <a:rPr lang="zh-CN" sz="1200" b="1"/>
              <a:t>现有算法可调试内容</a:t>
            </a:r>
            <a:endParaRPr lang="zh-CN" sz="1200" b="1"/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3419475" y="3644900"/>
            <a:ext cx="2245360" cy="1001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/>
              <a:t>1.</a:t>
            </a:r>
            <a:r>
              <a:rPr lang="zh-CN" altLang="en-US" sz="1200">
                <a:solidFill>
                  <a:srgbClr val="000000"/>
                </a:solidFill>
              </a:rPr>
              <a:t>调整各个标定色温的权重；</a:t>
            </a:r>
            <a:endParaRPr lang="zh-CN" altLang="en-US" sz="1200"/>
          </a:p>
          <a:p>
            <a:r>
              <a:rPr lang="en-US" altLang="zh-CN" sz="1200"/>
              <a:t>2.</a:t>
            </a:r>
            <a:r>
              <a:rPr lang="zh-CN" altLang="en-US" sz="1200"/>
              <a:t>增加</a:t>
            </a:r>
            <a:r>
              <a:rPr lang="zh-CN" altLang="en-US" sz="1200">
                <a:sym typeface="宋体" panose="02010600030101010101" pitchFamily="2" charset="-122"/>
              </a:rPr>
              <a:t>标定色温；</a:t>
            </a:r>
            <a:endParaRPr lang="zh-CN" altLang="en-US" sz="1200"/>
          </a:p>
          <a:p>
            <a:r>
              <a:rPr lang="en-US" altLang="zh-CN" sz="1200">
                <a:sym typeface="宋体" panose="02010600030101010101" pitchFamily="2" charset="-122"/>
              </a:rPr>
              <a:t>3.2dlut </a:t>
            </a:r>
            <a:r>
              <a:rPr lang="zh-CN" altLang="en-US" sz="1200">
                <a:sym typeface="宋体" panose="02010600030101010101" pitchFamily="2" charset="-122"/>
              </a:rPr>
              <a:t>调整倾向性。</a:t>
            </a:r>
            <a:endParaRPr lang="zh-CN" altLang="en-US" sz="1200">
              <a:sym typeface="宋体" panose="02010600030101010101" pitchFamily="2" charset="-122"/>
            </a:endParaRPr>
          </a:p>
          <a:p>
            <a:endParaRPr lang="zh-CN" altLang="en-US" sz="1200">
              <a:sym typeface="宋体" panose="02010600030101010101" pitchFamily="2" charset="-122"/>
            </a:endParaRPr>
          </a:p>
          <a:p>
            <a:endParaRPr lang="zh-CN" altLang="en-US" sz="1200"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501650" y="1268730"/>
            <a:ext cx="768477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sz="1400" b="1">
                <a:sym typeface="+mn-ea"/>
              </a:rPr>
              <a:t>混合光源场景的白平衡参数可调试性差</a:t>
            </a:r>
            <a:r>
              <a:rPr lang="zh-CN" altLang="en-US" sz="1400" b="1">
                <a:sym typeface="+mn-ea"/>
              </a:rPr>
              <a:t>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若一张图像中存在多个色温不同的光源，且各光源都覆盖一定面积的周围景物，采用一个全局的白平衡参数时必然会引起一定程度的偏色。混合光源场景中，白平衡参数更偏向于哪个光源，将偏色控制到最小，需要用丰富的可调试参数进行处理。</a:t>
            </a:r>
            <a:endParaRPr lang="zh-CN" altLang="en-US" sz="1200">
              <a:sym typeface="+mn-ea"/>
            </a:endParaRPr>
          </a:p>
        </p:txBody>
      </p:sp>
      <p:pic>
        <p:nvPicPr>
          <p:cNvPr id="101" name="图片 100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95605" y="3992880"/>
            <a:ext cx="2150745" cy="1486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977900" y="5632450"/>
            <a:ext cx="986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 b="1"/>
              <a:t>混合色温场景</a:t>
            </a:r>
            <a:endParaRPr lang="zh-CN" sz="9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01650" y="1268730"/>
            <a:ext cx="768477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sz="1400" b="1">
                <a:sym typeface="+mn-ea"/>
              </a:rPr>
              <a:t>混合光源场景的白平衡参数可调试性差</a:t>
            </a:r>
            <a:r>
              <a:rPr lang="zh-CN" altLang="en-US" sz="1400" b="1">
                <a:sym typeface="+mn-ea"/>
              </a:rPr>
              <a:t>】</a:t>
            </a:r>
            <a:r>
              <a:rPr lang="en-US" altLang="zh-CN" sz="1200">
                <a:sym typeface="+mn-ea"/>
              </a:rPr>
              <a:t>--</a:t>
            </a:r>
            <a:r>
              <a:rPr lang="zh-CN" altLang="en-US" sz="1200">
                <a:sym typeface="+mn-ea"/>
              </a:rPr>
              <a:t>若一张图像中存在多个色温不同的光源，且各光源都覆盖一定面积的周围景物，采用一个全局的白平衡参数时必然会引起一定程度的偏色。混合光源场景中，白平衡参数更偏向于哪个光源，将偏色控制到最小，需要用丰富的可调试参数进行处理。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6876415" y="5517515"/>
            <a:ext cx="986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 b="1"/>
              <a:t>混合色温场景</a:t>
            </a:r>
            <a:endParaRPr lang="zh-CN" sz="9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2839"/>
          <a:stretch>
            <a:fillRect/>
          </a:stretch>
        </p:blipFill>
        <p:spPr>
          <a:xfrm>
            <a:off x="1331595" y="4077335"/>
            <a:ext cx="3858895" cy="2013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12180" y="2780665"/>
            <a:ext cx="2602230" cy="25990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87450" y="2132965"/>
            <a:ext cx="4164965" cy="165989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834640" y="3792855"/>
            <a:ext cx="8705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当前版本效果</a:t>
            </a:r>
            <a:endParaRPr lang="zh-CN" altLang="en-US" sz="900"/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2843530" y="6145530"/>
            <a:ext cx="88201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quest 3</a:t>
            </a:r>
            <a:r>
              <a:rPr lang="zh-CN" altLang="en-US" sz="900"/>
              <a:t>效果</a:t>
            </a:r>
            <a:endParaRPr lang="zh-CN" altLang="en-US"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111885"/>
            <a:ext cx="76815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【调试精度粗、难度大，参数不可复用】</a:t>
            </a:r>
            <a:r>
              <a:rPr lang="en-US" altLang="zh-CN" sz="1200">
                <a:sym typeface="+mn-ea"/>
              </a:rPr>
              <a:t>-- </a:t>
            </a:r>
            <a:r>
              <a:rPr lang="zh-CN" altLang="en-US" sz="1200">
                <a:sym typeface="+mn-ea"/>
              </a:rPr>
              <a:t>在更合适的颜色空间进行调试，将</a:t>
            </a:r>
            <a:r>
              <a:rPr lang="en-US" altLang="zh-CN" sz="1200">
                <a:sym typeface="+mn-ea"/>
              </a:rPr>
              <a:t>AWB</a:t>
            </a:r>
            <a:r>
              <a:rPr lang="zh-CN" altLang="en-US" sz="1200">
                <a:sym typeface="+mn-ea"/>
              </a:rPr>
              <a:t>参数与感光器件特性尽量解耦；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683260" y="5298440"/>
            <a:ext cx="7339330" cy="1300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buFont typeface="Arial" panose="020B0604020202020204" pitchFamily="34" charset="0"/>
            </a:pPr>
            <a:endParaRPr lang="zh-CN" altLang="en-US" sz="1000"/>
          </a:p>
          <a:p>
            <a:pPr algn="just">
              <a:buFont typeface="Arial" panose="020B0604020202020204" pitchFamily="34" charset="0"/>
            </a:pPr>
            <a:r>
              <a:rPr lang="en-US" altLang="zh-CN" sz="1000"/>
              <a:t>      </a:t>
            </a:r>
            <a:r>
              <a:rPr lang="zh-CN" altLang="en-US" sz="1000" b="1"/>
              <a:t>迭代方向：</a:t>
            </a:r>
            <a:r>
              <a:rPr lang="en-US" altLang="zh-CN" sz="1000" b="1"/>
              <a:t>1.</a:t>
            </a:r>
            <a:r>
              <a:rPr lang="zh-CN" altLang="en-US" sz="1000" b="1"/>
              <a:t>在</a:t>
            </a:r>
            <a:r>
              <a:rPr lang="zh-CN" altLang="en-US" sz="1000" b="1">
                <a:sym typeface="+mn-ea"/>
              </a:rPr>
              <a:t>标准颜色空间</a:t>
            </a:r>
            <a:r>
              <a:rPr lang="en-US" altLang="zh-CN" sz="1000" b="1"/>
              <a:t>cct-duv</a:t>
            </a:r>
            <a:r>
              <a:rPr lang="zh-CN" altLang="en-US" sz="1000" b="1"/>
              <a:t>上进行调试，再映射到</a:t>
            </a:r>
            <a:r>
              <a:rPr lang="en-US" altLang="zh-CN" sz="1000" b="1"/>
              <a:t>RGain</a:t>
            </a:r>
            <a:r>
              <a:rPr lang="zh-CN" altLang="en-US" sz="1000" b="1"/>
              <a:t>、</a:t>
            </a:r>
            <a:r>
              <a:rPr lang="en-US" altLang="zh-CN" sz="1000" b="1"/>
              <a:t>BGain</a:t>
            </a:r>
            <a:r>
              <a:rPr lang="zh-CN" altLang="en-US" sz="1000" b="1"/>
              <a:t>。</a:t>
            </a:r>
            <a:r>
              <a:rPr lang="en-US" altLang="zh-CN" sz="1000" b="1"/>
              <a:t>2.</a:t>
            </a:r>
            <a:r>
              <a:rPr lang="zh-CN" altLang="en-US" sz="1000" b="1"/>
              <a:t>在色温(cct)的基础上，增加色偏差值(duv)属性，对预测光源进行描述。</a:t>
            </a:r>
            <a:endParaRPr lang="zh-CN" altLang="en-US" sz="1000" b="1"/>
          </a:p>
          <a:p>
            <a:pPr algn="just">
              <a:buFont typeface="Arial" panose="020B0604020202020204" pitchFamily="34" charset="0"/>
            </a:pPr>
            <a:endParaRPr lang="zh-CN" altLang="en-US" sz="1000"/>
          </a:p>
          <a:p>
            <a:pPr algn="just">
              <a:buFont typeface="Arial" panose="020B0604020202020204" pitchFamily="34" charset="0"/>
            </a:pPr>
            <a:r>
              <a:rPr lang="en-US" altLang="zh-CN" sz="1000"/>
              <a:t>      --</a:t>
            </a:r>
            <a:r>
              <a:rPr lang="zh-CN" altLang="en-US" sz="1000"/>
              <a:t>为了使光源颜色更精确，用</a:t>
            </a:r>
            <a:r>
              <a:rPr lang="en-US" altLang="zh-CN" sz="1000"/>
              <a:t>duv</a:t>
            </a:r>
            <a:r>
              <a:rPr lang="zh-CN" altLang="en-US" sz="1000"/>
              <a:t>表示同一色温下的不同光源颜色。</a:t>
            </a:r>
            <a:endParaRPr lang="zh-CN" altLang="en-US" sz="1000"/>
          </a:p>
          <a:p>
            <a:pPr algn="just">
              <a:buFont typeface="Arial" panose="020B0604020202020204" pitchFamily="34" charset="0"/>
            </a:pPr>
            <a:endParaRPr lang="zh-CN" altLang="en-US" sz="1000"/>
          </a:p>
          <a:p>
            <a:pPr algn="just">
              <a:buFont typeface="Arial" panose="020B0604020202020204" pitchFamily="34" charset="0"/>
            </a:pPr>
            <a:r>
              <a:rPr lang="en-US" altLang="zh-CN" sz="1000"/>
              <a:t>      --</a:t>
            </a:r>
            <a:r>
              <a:rPr lang="zh-CN" altLang="en-US" sz="1000"/>
              <a:t>在</a:t>
            </a:r>
            <a:r>
              <a:rPr lang="en-US" altLang="zh-CN" sz="1000"/>
              <a:t>cct-duv</a:t>
            </a:r>
            <a:r>
              <a:rPr lang="zh-CN" altLang="en-US" sz="1000"/>
              <a:t>上调试时颜色变化更直观，风格倾向稳定。避免了更换</a:t>
            </a:r>
            <a:r>
              <a:rPr lang="en-US" altLang="zh-CN" sz="1000"/>
              <a:t>sensor</a:t>
            </a:r>
            <a:r>
              <a:rPr lang="zh-CN" altLang="en-US" sz="1000"/>
              <a:t>带来的原有调试参数不可用的情况。</a:t>
            </a:r>
            <a:endParaRPr lang="zh-CN" altLang="en-US" sz="1000"/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691640" y="4940935"/>
            <a:ext cx="5424170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(rg, bg) </a:t>
            </a:r>
            <a:r>
              <a:rPr lang="en-US" altLang="zh-CN" sz="1200">
                <a:sym typeface="+mn-ea"/>
              </a:rPr>
              <a:t> --&gt;  ciexyz  --&gt;  cct-duv  --&gt; </a:t>
            </a:r>
            <a:r>
              <a:rPr lang="zh-CN" altLang="en-US" sz="1200">
                <a:sym typeface="+mn-ea"/>
              </a:rPr>
              <a:t>调整</a:t>
            </a:r>
            <a:r>
              <a:rPr lang="en-US" altLang="zh-CN" sz="1200">
                <a:sym typeface="+mn-ea"/>
              </a:rPr>
              <a:t> --&gt; cct’-duv’ --&gt;  ciexyz’  --&gt;  </a:t>
            </a:r>
            <a:r>
              <a:rPr lang="en-US" altLang="zh-CN" sz="1200">
                <a:sym typeface="+mn-ea"/>
              </a:rPr>
              <a:t>(rg’,bg’)</a:t>
            </a:r>
            <a:endParaRPr lang="en-US" altLang="zh-CN" sz="1200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395605" y="4940935"/>
            <a:ext cx="12395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000"/>
              <a:t>目标调试方式：</a:t>
            </a:r>
            <a:endParaRPr lang="zh-CN" sz="1000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1691640" y="4489450"/>
            <a:ext cx="210248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(rg, bg) --&gt; </a:t>
            </a:r>
            <a:r>
              <a:rPr lang="zh-CN" altLang="en-US" sz="1200">
                <a:sym typeface="+mn-ea"/>
              </a:rPr>
              <a:t>调整</a:t>
            </a:r>
            <a:r>
              <a:rPr lang="en-US" altLang="zh-CN" sz="1200">
                <a:sym typeface="+mn-ea"/>
              </a:rPr>
              <a:t> --&gt;  (rg’,bg’)</a:t>
            </a:r>
            <a:endParaRPr lang="en-US" altLang="zh-CN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395605" y="4516755"/>
            <a:ext cx="12395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000"/>
              <a:t>现有调试方式：</a:t>
            </a:r>
            <a:endParaRPr lang="zh-CN" sz="1000"/>
          </a:p>
        </p:txBody>
      </p:sp>
      <p:pic>
        <p:nvPicPr>
          <p:cNvPr id="26" name="图片 25"/>
          <p:cNvPicPr/>
          <p:nvPr>
            <p:custDataLst>
              <p:tags r:id="rId6"/>
            </p:custDataLst>
          </p:nvPr>
        </p:nvPicPr>
        <p:blipFill>
          <a:blip r:embed="rId7"/>
          <a:srcRect r="30722"/>
          <a:stretch>
            <a:fillRect/>
          </a:stretch>
        </p:blipFill>
        <p:spPr>
          <a:xfrm>
            <a:off x="323215" y="1663700"/>
            <a:ext cx="2200910" cy="2094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683260" y="3738245"/>
            <a:ext cx="3701415" cy="427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900" b="1"/>
              <a:t>Altek AWB</a:t>
            </a:r>
            <a:r>
              <a:rPr lang="zh-CN" altLang="en-US" sz="900" b="1"/>
              <a:t>算法只用了色温</a:t>
            </a:r>
            <a:r>
              <a:rPr lang="en-US" altLang="zh-CN" sz="900" b="1"/>
              <a:t>(cct)</a:t>
            </a:r>
            <a:r>
              <a:rPr lang="zh-CN" altLang="en-US" sz="900" b="1"/>
              <a:t>对预测光源进行描述。</a:t>
            </a:r>
            <a:r>
              <a:rPr lang="zh-CN" altLang="en-US" sz="900"/>
              <a:t>如上图所示，同一色温下，光源颜色也可能有较大偏差。</a:t>
            </a:r>
            <a:endParaRPr lang="zh-CN" altLang="en-US" sz="900"/>
          </a:p>
        </p:txBody>
      </p:sp>
      <p:pic>
        <p:nvPicPr>
          <p:cNvPr id="28" name="图片 27"/>
          <p:cNvPicPr/>
          <p:nvPr>
            <p:custDataLst>
              <p:tags r:id="rId9"/>
            </p:custDataLst>
          </p:nvPr>
        </p:nvPicPr>
        <p:blipFill>
          <a:blip r:embed="rId10"/>
          <a:srcRect t="28649" b="2990"/>
          <a:stretch>
            <a:fillRect/>
          </a:stretch>
        </p:blipFill>
        <p:spPr>
          <a:xfrm>
            <a:off x="2483485" y="1701165"/>
            <a:ext cx="2303780" cy="1916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0682" t="10409" r="75581" b="56796"/>
          <a:stretch>
            <a:fillRect/>
          </a:stretch>
        </p:blipFill>
        <p:spPr>
          <a:xfrm>
            <a:off x="5156835" y="1485900"/>
            <a:ext cx="1146175" cy="10033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rcRect l="12663" t="53696" r="76418" b="16523"/>
          <a:stretch>
            <a:fillRect/>
          </a:stretch>
        </p:blipFill>
        <p:spPr>
          <a:xfrm>
            <a:off x="5300980" y="2625090"/>
            <a:ext cx="934720" cy="9347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242175" y="1589405"/>
            <a:ext cx="893445" cy="89979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245350" y="2666365"/>
            <a:ext cx="890270" cy="890270"/>
          </a:xfrm>
          <a:prstGeom prst="rect">
            <a:avLst/>
          </a:prstGeom>
        </p:spPr>
      </p:pic>
      <p:sp>
        <p:nvSpPr>
          <p:cNvPr id="34" name="右箭头 33"/>
          <p:cNvSpPr/>
          <p:nvPr>
            <p:custDataLst>
              <p:tags r:id="rId18"/>
            </p:custDataLst>
          </p:nvPr>
        </p:nvSpPr>
        <p:spPr>
          <a:xfrm>
            <a:off x="6236970" y="1954530"/>
            <a:ext cx="934720" cy="130810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文本框 34"/>
          <p:cNvSpPr txBox="1"/>
          <p:nvPr>
            <p:custDataLst>
              <p:tags r:id="rId19"/>
            </p:custDataLst>
          </p:nvPr>
        </p:nvSpPr>
        <p:spPr>
          <a:xfrm>
            <a:off x="6133465" y="1737995"/>
            <a:ext cx="1141730" cy="252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"/>
              <a:t>apply (RGain,BGain)</a:t>
            </a:r>
            <a:endParaRPr lang="en-US" altLang="zh-CN" sz="800"/>
          </a:p>
        </p:txBody>
      </p:sp>
      <p:sp>
        <p:nvSpPr>
          <p:cNvPr id="36" name="右箭头 35"/>
          <p:cNvSpPr/>
          <p:nvPr>
            <p:custDataLst>
              <p:tags r:id="rId20"/>
            </p:custDataLst>
          </p:nvPr>
        </p:nvSpPr>
        <p:spPr>
          <a:xfrm>
            <a:off x="6236970" y="3058160"/>
            <a:ext cx="934720" cy="130810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文本框 36"/>
          <p:cNvSpPr txBox="1"/>
          <p:nvPr>
            <p:custDataLst>
              <p:tags r:id="rId21"/>
            </p:custDataLst>
          </p:nvPr>
        </p:nvSpPr>
        <p:spPr>
          <a:xfrm>
            <a:off x="6133465" y="2841625"/>
            <a:ext cx="1141730" cy="252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"/>
              <a:t>apply (RGain,BGain)</a:t>
            </a:r>
            <a:endParaRPr lang="en-US" altLang="zh-CN" sz="800"/>
          </a:p>
        </p:txBody>
      </p:sp>
      <p:sp>
        <p:nvSpPr>
          <p:cNvPr id="38" name="文本框 37"/>
          <p:cNvSpPr txBox="1"/>
          <p:nvPr>
            <p:custDataLst>
              <p:tags r:id="rId22"/>
            </p:custDataLst>
          </p:nvPr>
        </p:nvSpPr>
        <p:spPr>
          <a:xfrm>
            <a:off x="5383530" y="2436495"/>
            <a:ext cx="7696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JD1 sensor </a:t>
            </a:r>
            <a:endParaRPr lang="en-US" sz="900"/>
          </a:p>
        </p:txBody>
      </p:sp>
      <p:sp>
        <p:nvSpPr>
          <p:cNvPr id="39" name="文本框 38"/>
          <p:cNvSpPr txBox="1"/>
          <p:nvPr>
            <p:custDataLst>
              <p:tags r:id="rId23"/>
            </p:custDataLst>
          </p:nvPr>
        </p:nvSpPr>
        <p:spPr>
          <a:xfrm>
            <a:off x="4940935" y="3757930"/>
            <a:ext cx="3701415" cy="427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900" b="1"/>
              <a:t>Altek AWB</a:t>
            </a:r>
            <a:r>
              <a:rPr lang="zh-CN" altLang="en-US" sz="900" b="1"/>
              <a:t>算法的调试未在标准颜色空间进行。</a:t>
            </a:r>
            <a:r>
              <a:rPr lang="zh-CN" altLang="en-US" sz="900"/>
              <a:t>如上图所示，不同感光器件在同一组</a:t>
            </a:r>
            <a:r>
              <a:rPr lang="en-US" altLang="zh-CN" sz="900"/>
              <a:t>AWB Gain</a:t>
            </a:r>
            <a:r>
              <a:rPr lang="zh-CN" altLang="en-US" sz="900"/>
              <a:t>作用下，出图颜色可能有较大偏差。</a:t>
            </a:r>
            <a:endParaRPr lang="zh-CN" altLang="en-US" sz="900"/>
          </a:p>
        </p:txBody>
      </p:sp>
      <p:sp>
        <p:nvSpPr>
          <p:cNvPr id="4" name="文本框 3"/>
          <p:cNvSpPr txBox="1"/>
          <p:nvPr>
            <p:custDataLst>
              <p:tags r:id="rId24"/>
            </p:custDataLst>
          </p:nvPr>
        </p:nvSpPr>
        <p:spPr>
          <a:xfrm>
            <a:off x="5292090" y="3529965"/>
            <a:ext cx="100901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IMX471 sensor </a:t>
            </a:r>
            <a:endParaRPr lang="en-US"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3150235" y="6093460"/>
            <a:ext cx="1155700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标准颜色空间</a:t>
            </a:r>
            <a:r>
              <a:rPr lang="en-US" altLang="zh-CN" sz="900"/>
              <a:t>-xyz</a:t>
            </a:r>
            <a:endParaRPr lang="en-US" altLang="zh-CN" sz="9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9218" t="5676" r="18364" b="15642"/>
          <a:stretch>
            <a:fillRect/>
          </a:stretch>
        </p:blipFill>
        <p:spPr>
          <a:xfrm>
            <a:off x="3221990" y="4831080"/>
            <a:ext cx="1011555" cy="104457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475740" y="6093460"/>
            <a:ext cx="135636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设备相关的颜色空间</a:t>
            </a:r>
            <a:endParaRPr lang="zh-CN" altLang="en-US" sz="900"/>
          </a:p>
        </p:txBody>
      </p:sp>
      <p:pic>
        <p:nvPicPr>
          <p:cNvPr id="14" name="图片 13"/>
          <p:cNvPicPr/>
          <p:nvPr>
            <p:custDataLst>
              <p:tags r:id="rId5"/>
            </p:custDataLst>
          </p:nvPr>
        </p:nvPicPr>
        <p:blipFill>
          <a:blip r:embed="rId6"/>
          <a:srcRect t="33074" b="11037"/>
          <a:stretch>
            <a:fillRect/>
          </a:stretch>
        </p:blipFill>
        <p:spPr>
          <a:xfrm>
            <a:off x="4467860" y="4831080"/>
            <a:ext cx="1226820" cy="1107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右箭头 15"/>
          <p:cNvSpPr/>
          <p:nvPr>
            <p:custDataLst>
              <p:tags r:id="rId7"/>
            </p:custDataLst>
          </p:nvPr>
        </p:nvSpPr>
        <p:spPr>
          <a:xfrm>
            <a:off x="899795" y="5287645"/>
            <a:ext cx="328295" cy="14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>
            <p:custDataLst>
              <p:tags r:id="rId8"/>
            </p:custDataLst>
          </p:nvPr>
        </p:nvSpPr>
        <p:spPr>
          <a:xfrm>
            <a:off x="2856230" y="5295900"/>
            <a:ext cx="339725" cy="14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0682" t="10409" r="75581" b="56796"/>
          <a:stretch>
            <a:fillRect/>
          </a:stretch>
        </p:blipFill>
        <p:spPr>
          <a:xfrm>
            <a:off x="179705" y="4653280"/>
            <a:ext cx="751840" cy="6578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rcRect l="12663" t="53696" r="76418" b="16523"/>
          <a:stretch>
            <a:fillRect/>
          </a:stretch>
        </p:blipFill>
        <p:spPr>
          <a:xfrm>
            <a:off x="294005" y="5358130"/>
            <a:ext cx="579755" cy="579755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2"/>
            </p:custDataLst>
          </p:nvPr>
        </p:nvSpPr>
        <p:spPr>
          <a:xfrm>
            <a:off x="230505" y="5245735"/>
            <a:ext cx="707390" cy="116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500"/>
              <a:t>camera sensor A</a:t>
            </a:r>
            <a:endParaRPr lang="en-US" sz="500"/>
          </a:p>
        </p:txBody>
      </p:sp>
      <p:sp>
        <p:nvSpPr>
          <p:cNvPr id="52" name="文本框 51"/>
          <p:cNvSpPr txBox="1"/>
          <p:nvPr>
            <p:custDataLst>
              <p:tags r:id="rId13"/>
            </p:custDataLst>
          </p:nvPr>
        </p:nvSpPr>
        <p:spPr>
          <a:xfrm>
            <a:off x="224155" y="5937885"/>
            <a:ext cx="707390" cy="116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500"/>
              <a:t>camera sensor B</a:t>
            </a:r>
            <a:endParaRPr lang="en-US" sz="500"/>
          </a:p>
        </p:txBody>
      </p:sp>
      <p:sp>
        <p:nvSpPr>
          <p:cNvPr id="27" name="右箭头 26"/>
          <p:cNvSpPr/>
          <p:nvPr>
            <p:custDataLst>
              <p:tags r:id="rId14"/>
            </p:custDataLst>
          </p:nvPr>
        </p:nvSpPr>
        <p:spPr>
          <a:xfrm>
            <a:off x="5652135" y="5314315"/>
            <a:ext cx="300990" cy="14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012180" y="5245735"/>
            <a:ext cx="87058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效果调试</a:t>
            </a:r>
            <a:r>
              <a:rPr lang="en-US" altLang="zh-CN" sz="1200">
                <a:sym typeface="+mn-ea"/>
              </a:rPr>
              <a:t> </a:t>
            </a:r>
            <a:endParaRPr lang="en-US" altLang="zh-CN" sz="1200"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5"/>
            </p:custDataLst>
          </p:nvPr>
        </p:nvSpPr>
        <p:spPr>
          <a:xfrm>
            <a:off x="179705" y="4079240"/>
            <a:ext cx="5424170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(rg, bg) </a:t>
            </a:r>
            <a:r>
              <a:rPr lang="en-US" altLang="zh-CN" sz="1200">
                <a:sym typeface="+mn-ea"/>
              </a:rPr>
              <a:t> --&gt;  ciexyz  --&gt;  cct-duv  --&gt; </a:t>
            </a:r>
            <a:r>
              <a:rPr lang="zh-CN" altLang="en-US" sz="1200">
                <a:sym typeface="+mn-ea"/>
              </a:rPr>
              <a:t>调整</a:t>
            </a:r>
            <a:r>
              <a:rPr lang="en-US" altLang="zh-CN" sz="1200">
                <a:sym typeface="+mn-ea"/>
              </a:rPr>
              <a:t> --&gt; cct’-duv’ --&gt;  ciexyz’  --&gt;  </a:t>
            </a:r>
            <a:r>
              <a:rPr lang="en-US" altLang="zh-CN" sz="1200">
                <a:sym typeface="+mn-ea"/>
              </a:rPr>
              <a:t>(rg’,bg’)</a:t>
            </a:r>
            <a:endParaRPr lang="en-US" altLang="zh-CN" sz="1200"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179705" y="1844675"/>
            <a:ext cx="210248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(rg, bg) --&gt; </a:t>
            </a:r>
            <a:r>
              <a:rPr lang="zh-CN" altLang="en-US" sz="1200">
                <a:sym typeface="+mn-ea"/>
              </a:rPr>
              <a:t>调整</a:t>
            </a:r>
            <a:r>
              <a:rPr lang="en-US" altLang="zh-CN" sz="1200">
                <a:sym typeface="+mn-ea"/>
              </a:rPr>
              <a:t> --&gt;  (rg’,bg’)</a:t>
            </a:r>
            <a:endParaRPr lang="en-US" altLang="zh-CN" sz="1200">
              <a:sym typeface="+mn-ea"/>
            </a:endParaRPr>
          </a:p>
        </p:txBody>
      </p:sp>
      <p:sp>
        <p:nvSpPr>
          <p:cNvPr id="39" name="右箭头 38"/>
          <p:cNvSpPr/>
          <p:nvPr>
            <p:custDataLst>
              <p:tags r:id="rId17"/>
            </p:custDataLst>
          </p:nvPr>
        </p:nvSpPr>
        <p:spPr>
          <a:xfrm>
            <a:off x="933450" y="2738120"/>
            <a:ext cx="321945" cy="14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0"/>
          <a:srcRect l="10682" t="10409" r="75581" b="56796"/>
          <a:stretch>
            <a:fillRect/>
          </a:stretch>
        </p:blipFill>
        <p:spPr>
          <a:xfrm>
            <a:off x="179705" y="2457450"/>
            <a:ext cx="751840" cy="657860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19"/>
            </p:custDataLst>
          </p:nvPr>
        </p:nvSpPr>
        <p:spPr>
          <a:xfrm>
            <a:off x="200660" y="3049905"/>
            <a:ext cx="707390" cy="116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500"/>
              <a:t>camera sensor A</a:t>
            </a:r>
            <a:endParaRPr lang="en-US" sz="500"/>
          </a:p>
        </p:txBody>
      </p:sp>
      <p:sp>
        <p:nvSpPr>
          <p:cNvPr id="47" name="右箭头 46"/>
          <p:cNvSpPr/>
          <p:nvPr>
            <p:custDataLst>
              <p:tags r:id="rId20"/>
            </p:custDataLst>
          </p:nvPr>
        </p:nvSpPr>
        <p:spPr>
          <a:xfrm>
            <a:off x="2869565" y="2738120"/>
            <a:ext cx="340995" cy="14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3362960" y="2687320"/>
            <a:ext cx="87058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效果调试</a:t>
            </a:r>
            <a:r>
              <a:rPr lang="en-US" altLang="zh-CN" sz="1200">
                <a:sym typeface="+mn-ea"/>
              </a:rPr>
              <a:t> </a:t>
            </a:r>
            <a:endParaRPr lang="en-US" altLang="zh-CN" sz="1200">
              <a:sym typeface="+mn-ea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255395" y="2204720"/>
            <a:ext cx="1600835" cy="1282065"/>
          </a:xfrm>
          <a:prstGeom prst="rect">
            <a:avLst/>
          </a:prstGeom>
        </p:spPr>
      </p:pic>
      <p:sp>
        <p:nvSpPr>
          <p:cNvPr id="50" name="文本框 49"/>
          <p:cNvSpPr txBox="1"/>
          <p:nvPr>
            <p:custDataLst>
              <p:tags r:id="rId23"/>
            </p:custDataLst>
          </p:nvPr>
        </p:nvSpPr>
        <p:spPr>
          <a:xfrm>
            <a:off x="2120265" y="3097530"/>
            <a:ext cx="410845" cy="161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600" b="1"/>
              <a:t>A</a:t>
            </a:r>
            <a:r>
              <a:rPr lang="zh-CN" altLang="en-US" sz="600" b="1"/>
              <a:t>光源</a:t>
            </a:r>
            <a:endParaRPr lang="zh-CN" altLang="en-US" sz="600" b="1"/>
          </a:p>
        </p:txBody>
      </p:sp>
      <p:sp>
        <p:nvSpPr>
          <p:cNvPr id="53" name="文本框 52"/>
          <p:cNvSpPr txBox="1"/>
          <p:nvPr>
            <p:custDataLst>
              <p:tags r:id="rId24"/>
            </p:custDataLst>
          </p:nvPr>
        </p:nvSpPr>
        <p:spPr>
          <a:xfrm>
            <a:off x="1616075" y="2782570"/>
            <a:ext cx="513715" cy="161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600" b="1"/>
              <a:t>D65</a:t>
            </a:r>
            <a:r>
              <a:rPr lang="zh-CN" altLang="en-US" sz="600" b="1"/>
              <a:t>光源</a:t>
            </a:r>
            <a:endParaRPr lang="zh-CN" altLang="en-US" sz="600" b="1"/>
          </a:p>
        </p:txBody>
      </p:sp>
      <p:pic>
        <p:nvPicPr>
          <p:cNvPr id="54" name="图片 5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259840" y="4718050"/>
            <a:ext cx="1600835" cy="1282065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26"/>
            </p:custDataLst>
          </p:nvPr>
        </p:nvSpPr>
        <p:spPr>
          <a:xfrm>
            <a:off x="2124710" y="5610860"/>
            <a:ext cx="410845" cy="161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600" b="1"/>
              <a:t>A</a:t>
            </a:r>
            <a:r>
              <a:rPr lang="zh-CN" altLang="en-US" sz="600" b="1"/>
              <a:t>光源</a:t>
            </a:r>
            <a:endParaRPr lang="zh-CN" altLang="en-US" sz="600" b="1"/>
          </a:p>
        </p:txBody>
      </p:sp>
      <p:sp>
        <p:nvSpPr>
          <p:cNvPr id="56" name="文本框 55"/>
          <p:cNvSpPr txBox="1"/>
          <p:nvPr>
            <p:custDataLst>
              <p:tags r:id="rId27"/>
            </p:custDataLst>
          </p:nvPr>
        </p:nvSpPr>
        <p:spPr>
          <a:xfrm>
            <a:off x="1620520" y="5295900"/>
            <a:ext cx="513715" cy="161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600" b="1"/>
              <a:t>D65</a:t>
            </a:r>
            <a:r>
              <a:rPr lang="zh-CN" altLang="en-US" sz="600" b="1"/>
              <a:t>光源</a:t>
            </a:r>
            <a:endParaRPr lang="zh-CN" altLang="en-US" sz="600" b="1"/>
          </a:p>
        </p:txBody>
      </p:sp>
      <p:sp>
        <p:nvSpPr>
          <p:cNvPr id="57" name="文本框 56"/>
          <p:cNvSpPr txBox="1"/>
          <p:nvPr>
            <p:custDataLst>
              <p:tags r:id="rId28"/>
            </p:custDataLst>
          </p:nvPr>
        </p:nvSpPr>
        <p:spPr>
          <a:xfrm>
            <a:off x="1504315" y="3500755"/>
            <a:ext cx="1356360" cy="21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设备相关的颜色空间</a:t>
            </a:r>
            <a:endParaRPr lang="zh-CN" altLang="en-US" sz="900"/>
          </a:p>
        </p:txBody>
      </p:sp>
      <p:sp>
        <p:nvSpPr>
          <p:cNvPr id="58" name="右箭头 57"/>
          <p:cNvSpPr/>
          <p:nvPr>
            <p:custDataLst>
              <p:tags r:id="rId29"/>
            </p:custDataLst>
          </p:nvPr>
        </p:nvSpPr>
        <p:spPr>
          <a:xfrm>
            <a:off x="4259580" y="5300980"/>
            <a:ext cx="245110" cy="14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>
            <p:custDataLst>
              <p:tags r:id="rId30"/>
            </p:custDataLst>
          </p:nvPr>
        </p:nvSpPr>
        <p:spPr>
          <a:xfrm>
            <a:off x="5076190" y="1749425"/>
            <a:ext cx="1995170" cy="1851660"/>
          </a:xfrm>
          <a:prstGeom prst="rect">
            <a:avLst/>
          </a:prstGeom>
          <a:noFill/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>
            <p:custDataLst>
              <p:tags r:id="rId31"/>
            </p:custDataLst>
          </p:nvPr>
        </p:nvSpPr>
        <p:spPr>
          <a:xfrm>
            <a:off x="5076190" y="1844675"/>
            <a:ext cx="1990725" cy="1618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10000"/>
              </a:lnSpc>
            </a:pPr>
            <a:r>
              <a:rPr lang="en-US" sz="1000"/>
              <a:t> 1.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光源颜色的变化与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(rg, bg)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的变化之间的关系不直观。</a:t>
            </a:r>
            <a:endParaRPr lang="zh-CN" altLang="en-US" sz="1000" b="1">
              <a:solidFill>
                <a:srgbClr val="FF0000"/>
              </a:solidFill>
              <a:sym typeface="+mn-ea"/>
            </a:endParaRPr>
          </a:p>
          <a:p>
            <a:pPr algn="just">
              <a:lnSpc>
                <a:spcPct val="110000"/>
              </a:lnSpc>
            </a:pPr>
            <a:endParaRPr lang="zh-CN" altLang="en-US" sz="1000" b="1">
              <a:sym typeface="+mn-ea"/>
            </a:endParaRPr>
          </a:p>
          <a:p>
            <a:pPr algn="just">
              <a:lnSpc>
                <a:spcPct val="110000"/>
              </a:lnSpc>
            </a:pPr>
            <a:r>
              <a:rPr lang="en-US" altLang="zh-CN" sz="1000" b="1">
                <a:sym typeface="+mn-ea"/>
              </a:rPr>
              <a:t> 2.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无法描述同一色温下的不同光源颜色</a:t>
            </a:r>
            <a:r>
              <a:rPr lang="zh-CN" altLang="en-US" sz="1000">
                <a:sym typeface="+mn-ea"/>
              </a:rPr>
              <a:t>。光源的</a:t>
            </a:r>
            <a:r>
              <a:rPr lang="en-US" altLang="zh-CN" sz="1000">
                <a:sym typeface="+mn-ea"/>
              </a:rPr>
              <a:t>(rg, bg)</a:t>
            </a:r>
            <a:r>
              <a:rPr lang="zh-CN" altLang="en-US" sz="1000">
                <a:sym typeface="+mn-ea"/>
              </a:rPr>
              <a:t>只能粗略地对应某一色温。</a:t>
            </a:r>
            <a:endParaRPr lang="zh-CN" altLang="en-US" sz="1000">
              <a:sym typeface="+mn-ea"/>
            </a:endParaRPr>
          </a:p>
          <a:p>
            <a:pPr algn="just">
              <a:lnSpc>
                <a:spcPct val="110000"/>
              </a:lnSpc>
            </a:pPr>
            <a:endParaRPr lang="zh-CN" altLang="en-US" sz="1000">
              <a:sym typeface="+mn-ea"/>
            </a:endParaRPr>
          </a:p>
          <a:p>
            <a:pPr algn="just">
              <a:lnSpc>
                <a:spcPct val="110000"/>
              </a:lnSpc>
            </a:pPr>
            <a:r>
              <a:rPr lang="en-US" altLang="zh-CN" sz="1000">
                <a:sym typeface="+mn-ea"/>
              </a:rPr>
              <a:t> 3.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更换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sensor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需要重新调试</a:t>
            </a:r>
            <a:r>
              <a:rPr lang="zh-CN" altLang="en-US" sz="1000">
                <a:sym typeface="+mn-ea"/>
              </a:rPr>
              <a:t>。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不同</a:t>
            </a:r>
            <a:r>
              <a:rPr lang="en-US" altLang="zh-CN" sz="1000">
                <a:sym typeface="+mn-ea"/>
              </a:rPr>
              <a:t>sensor</a:t>
            </a:r>
            <a:r>
              <a:rPr lang="zh-CN" altLang="en-US" sz="1000">
                <a:sym typeface="+mn-ea"/>
              </a:rPr>
              <a:t>的光谱灵敏曲线不同，导致</a:t>
            </a:r>
            <a:r>
              <a:rPr lang="en-US" altLang="zh-CN" sz="1000">
                <a:sym typeface="+mn-ea"/>
              </a:rPr>
              <a:t>(rg, bg)</a:t>
            </a:r>
            <a:r>
              <a:rPr lang="zh-CN" altLang="en-US" sz="1000">
                <a:sym typeface="+mn-ea"/>
              </a:rPr>
              <a:t>空间差异很大。</a:t>
            </a:r>
            <a:r>
              <a:rPr lang="en-US" altLang="zh-CN" sz="1000">
                <a:sym typeface="+mn-ea"/>
              </a:rPr>
              <a:t>)</a:t>
            </a:r>
            <a:endParaRPr lang="en-US" altLang="zh-CN" sz="1000">
              <a:sym typeface="+mn-ea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2282190" y="1982470"/>
            <a:ext cx="2794000" cy="635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>
            <p:custDataLst>
              <p:tags r:id="rId32"/>
            </p:custDataLst>
          </p:nvPr>
        </p:nvSpPr>
        <p:spPr>
          <a:xfrm>
            <a:off x="7020560" y="4079875"/>
            <a:ext cx="1995170" cy="2458720"/>
          </a:xfrm>
          <a:prstGeom prst="rect">
            <a:avLst/>
          </a:prstGeom>
          <a:noFill/>
          <a:ln w="12700" cap="flat" cmpd="sng" algn="ctr">
            <a:solidFill>
              <a:srgbClr val="BBE0E3">
                <a:shade val="50000"/>
              </a:srgbClr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>
            <p:custDataLst>
              <p:tags r:id="rId33"/>
            </p:custDataLst>
          </p:nvPr>
        </p:nvSpPr>
        <p:spPr>
          <a:xfrm>
            <a:off x="7020560" y="4149090"/>
            <a:ext cx="1994535" cy="2449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10000"/>
              </a:lnSpc>
            </a:pPr>
            <a:r>
              <a:rPr lang="en-US" sz="1000">
                <a:sym typeface="+mn-ea"/>
              </a:rPr>
              <a:t> 1.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光源颜色的变化直观、尺度一致地体现在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cct-duv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参数的变化上</a:t>
            </a:r>
            <a:r>
              <a:rPr lang="zh-CN" altLang="en-US" sz="1000" b="1">
                <a:sym typeface="+mn-ea"/>
              </a:rPr>
              <a:t>。</a:t>
            </a:r>
            <a:endParaRPr lang="zh-CN" altLang="en-US" sz="1000">
              <a:sym typeface="+mn-ea"/>
            </a:endParaRPr>
          </a:p>
          <a:p>
            <a:pPr algn="just">
              <a:lnSpc>
                <a:spcPct val="110000"/>
              </a:lnSpc>
            </a:pPr>
            <a:endParaRPr lang="zh-CN" altLang="en-US" sz="1000">
              <a:sym typeface="+mn-ea"/>
            </a:endParaRPr>
          </a:p>
          <a:p>
            <a:pPr algn="just">
              <a:lnSpc>
                <a:spcPct val="110000"/>
              </a:lnSpc>
            </a:pPr>
            <a:r>
              <a:rPr lang="en-US" altLang="zh-CN" sz="1000">
                <a:sym typeface="+mn-ea"/>
              </a:rPr>
              <a:t> 2.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可准确描述某一色温下的不同颜色光源</a:t>
            </a:r>
            <a:r>
              <a:rPr lang="zh-CN" altLang="en-US" sz="1000">
                <a:sym typeface="+mn-ea"/>
              </a:rPr>
              <a:t>。标准颜色空间</a:t>
            </a:r>
            <a:r>
              <a:rPr lang="en-US" altLang="zh-CN" sz="1000">
                <a:sym typeface="+mn-ea"/>
              </a:rPr>
              <a:t>cct-duv</a:t>
            </a:r>
            <a:r>
              <a:rPr lang="zh-CN" altLang="en-US" sz="1000">
                <a:sym typeface="+mn-ea"/>
              </a:rPr>
              <a:t>空间专门用于所有可见光源颜色的详细描述。</a:t>
            </a:r>
            <a:endParaRPr lang="zh-CN" altLang="en-US" sz="1000">
              <a:sym typeface="+mn-ea"/>
            </a:endParaRPr>
          </a:p>
          <a:p>
            <a:pPr algn="just">
              <a:lnSpc>
                <a:spcPct val="110000"/>
              </a:lnSpc>
            </a:pPr>
            <a:endParaRPr lang="zh-CN" altLang="en-US" sz="1000">
              <a:sym typeface="+mn-ea"/>
            </a:endParaRPr>
          </a:p>
          <a:p>
            <a:pPr algn="just">
              <a:lnSpc>
                <a:spcPct val="110000"/>
              </a:lnSpc>
            </a:pPr>
            <a:r>
              <a:rPr lang="en-US" altLang="zh-CN" sz="1000">
                <a:sym typeface="+mn-ea"/>
              </a:rPr>
              <a:t> 3.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更换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sensor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不需要重新调试</a:t>
            </a:r>
            <a:r>
              <a:rPr lang="zh-CN" altLang="en-US" sz="1000">
                <a:solidFill>
                  <a:srgbClr val="FF0000"/>
                </a:solidFill>
                <a:sym typeface="+mn-ea"/>
              </a:rPr>
              <a:t>。</a:t>
            </a:r>
            <a:r>
              <a:rPr lang="zh-CN" altLang="en-US" sz="1000">
                <a:sym typeface="+mn-ea"/>
              </a:rPr>
              <a:t>只需更新</a:t>
            </a:r>
            <a:r>
              <a:rPr lang="en-US" altLang="zh-CN" sz="1000">
                <a:sym typeface="+mn-ea"/>
              </a:rPr>
              <a:t>(rg, bg) </a:t>
            </a:r>
            <a:r>
              <a:rPr lang="zh-CN" altLang="en-US" sz="1000">
                <a:sym typeface="+mn-ea"/>
              </a:rPr>
              <a:t>转换到标准颜色空间</a:t>
            </a:r>
            <a:r>
              <a:rPr lang="en-US" altLang="zh-CN" sz="1000">
                <a:sym typeface="+mn-ea"/>
              </a:rPr>
              <a:t>ciexyz</a:t>
            </a:r>
            <a:r>
              <a:rPr lang="zh-CN" altLang="en-US" sz="1000">
                <a:sym typeface="+mn-ea"/>
              </a:rPr>
              <a:t>的部分</a:t>
            </a:r>
            <a:r>
              <a:rPr lang="en-US" altLang="zh-CN" sz="1000">
                <a:sym typeface="+mn-ea"/>
              </a:rPr>
              <a:t>,</a:t>
            </a:r>
            <a:r>
              <a:rPr lang="zh-CN" altLang="en-US" sz="1000">
                <a:sym typeface="+mn-ea"/>
              </a:rPr>
              <a:t>即可重用调试参数。</a:t>
            </a:r>
            <a:endParaRPr lang="zh-CN" altLang="en-US" sz="1000">
              <a:sym typeface="+mn-ea"/>
            </a:endParaRPr>
          </a:p>
        </p:txBody>
      </p:sp>
      <p:cxnSp>
        <p:nvCxnSpPr>
          <p:cNvPr id="64" name="直接连接符 63"/>
          <p:cNvCxnSpPr>
            <a:stCxn id="31" idx="3"/>
          </p:cNvCxnSpPr>
          <p:nvPr/>
        </p:nvCxnSpPr>
        <p:spPr>
          <a:xfrm flipV="1">
            <a:off x="5603875" y="4215765"/>
            <a:ext cx="1416685" cy="12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>
            <p:custDataLst>
              <p:tags r:id="rId34"/>
            </p:custDataLst>
          </p:nvPr>
        </p:nvSpPr>
        <p:spPr>
          <a:xfrm>
            <a:off x="4427855" y="6094730"/>
            <a:ext cx="1661160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标准颜色空间</a:t>
            </a:r>
            <a:r>
              <a:rPr lang="en-US" altLang="zh-CN" sz="900"/>
              <a:t>-</a:t>
            </a:r>
            <a:r>
              <a:rPr lang="en-US" sz="900">
                <a:sym typeface="+mn-ea"/>
              </a:rPr>
              <a:t>cct-</a:t>
            </a:r>
            <a:r>
              <a:rPr lang="en-US" altLang="zh-CN" sz="900">
                <a:sym typeface="+mn-ea"/>
              </a:rPr>
              <a:t>duv</a:t>
            </a:r>
            <a:endParaRPr lang="en-US" altLang="zh-CN" sz="900"/>
          </a:p>
          <a:p>
            <a:endParaRPr lang="en-US" altLang="zh-CN" sz="900"/>
          </a:p>
        </p:txBody>
      </p:sp>
      <p:sp>
        <p:nvSpPr>
          <p:cNvPr id="4" name="文本框 3"/>
          <p:cNvSpPr txBox="1"/>
          <p:nvPr>
            <p:custDataLst>
              <p:tags r:id="rId35"/>
            </p:custDataLst>
          </p:nvPr>
        </p:nvSpPr>
        <p:spPr>
          <a:xfrm>
            <a:off x="539750" y="1147445"/>
            <a:ext cx="76815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altLang="en-US" sz="1400" b="1">
                <a:sym typeface="+mn-ea"/>
              </a:rPr>
              <a:t>调试精度粗、难度大</a:t>
            </a:r>
            <a:r>
              <a:rPr lang="zh-CN" altLang="en-US" sz="1400" b="1">
                <a:sym typeface="+mn-ea"/>
              </a:rPr>
              <a:t>，参数不可复用】</a:t>
            </a:r>
            <a:r>
              <a:rPr lang="en-US" altLang="zh-CN" sz="1200">
                <a:sym typeface="+mn-ea"/>
              </a:rPr>
              <a:t>-- </a:t>
            </a:r>
            <a:r>
              <a:rPr lang="zh-CN" altLang="en-US" sz="1200">
                <a:sym typeface="+mn-ea"/>
              </a:rPr>
              <a:t>在更合适的颜色空间进行调试，将</a:t>
            </a:r>
            <a:r>
              <a:rPr lang="en-US" altLang="zh-CN" sz="1200">
                <a:sym typeface="+mn-ea"/>
              </a:rPr>
              <a:t>AWB</a:t>
            </a:r>
            <a:r>
              <a:rPr lang="zh-CN" altLang="en-US" sz="1200">
                <a:sym typeface="+mn-ea"/>
              </a:rPr>
              <a:t>参数与感光器件特性尽量解耦；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5796280" y="3573145"/>
            <a:ext cx="1402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/>
              <a:t>收敛仿真效果对比</a:t>
            </a:r>
            <a:endParaRPr lang="zh-CN" sz="1200"/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611505" y="1484630"/>
            <a:ext cx="382270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en-US" altLang="zh-CN" sz="1400" b="1">
                <a:sym typeface="+mn-ea"/>
              </a:rPr>
              <a:t>Altek AWB</a:t>
            </a:r>
            <a:r>
              <a:rPr lang="zh-CN" altLang="en-US" sz="1400" b="1">
                <a:sym typeface="+mn-ea"/>
              </a:rPr>
              <a:t>缺少</a:t>
            </a:r>
            <a:r>
              <a:rPr lang="zh-CN" altLang="en-US" sz="1400" b="1">
                <a:sym typeface="+mn-ea"/>
              </a:rPr>
              <a:t>时序收敛算法部分】</a:t>
            </a:r>
            <a:r>
              <a:rPr lang="en-US" altLang="zh-CN" sz="1200">
                <a:sym typeface="+mn-ea"/>
              </a:rPr>
              <a:t>-- </a:t>
            </a:r>
            <a:r>
              <a:rPr lang="zh-CN" altLang="en-US" sz="1200">
                <a:sym typeface="+mn-ea"/>
              </a:rPr>
              <a:t>新增收敛算法、开发双目时序仿真工具。</a:t>
            </a:r>
            <a:endParaRPr lang="zh-CN" altLang="en-US" sz="1200">
              <a:sym typeface="+mn-ea"/>
            </a:endParaRPr>
          </a:p>
          <a:p>
            <a:pPr algn="just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  </a:t>
            </a:r>
            <a:r>
              <a:rPr lang="zh-CN" altLang="en-US" sz="1200">
                <a:sym typeface="+mn-ea"/>
              </a:rPr>
              <a:t>进行</a:t>
            </a:r>
            <a:r>
              <a:rPr lang="zh-CN" altLang="en-US" sz="1200">
                <a:sym typeface="+mn-ea"/>
              </a:rPr>
              <a:t>收敛速度、滞后性、平滑过渡等效果的仿真，方便于调整收敛算法参数并实时观察效果。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916940" y="5880735"/>
            <a:ext cx="23818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1.</a:t>
            </a:r>
            <a:r>
              <a:rPr lang="zh-CN" sz="900"/>
              <a:t>输入单帧</a:t>
            </a:r>
            <a:r>
              <a:rPr lang="en-US" altLang="zh-CN" sz="900"/>
              <a:t>raw</a:t>
            </a:r>
            <a:r>
              <a:rPr lang="zh-CN" sz="900"/>
              <a:t>地址、左右目单帧</a:t>
            </a:r>
            <a:r>
              <a:rPr lang="en-US" altLang="zh-CN" sz="900"/>
              <a:t>AWB Gain</a:t>
            </a:r>
            <a:endParaRPr lang="zh-CN" altLang="en-US" sz="90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8249"/>
          <a:stretch>
            <a:fillRect/>
          </a:stretch>
        </p:blipFill>
        <p:spPr>
          <a:xfrm>
            <a:off x="1241425" y="4053205"/>
            <a:ext cx="1732915" cy="17265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20110" y="4077335"/>
            <a:ext cx="2315845" cy="167576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3647440" y="5880735"/>
            <a:ext cx="21602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2.</a:t>
            </a:r>
            <a:r>
              <a:rPr lang="zh-CN" sz="900"/>
              <a:t>左右目时序</a:t>
            </a:r>
            <a:r>
              <a:rPr lang="en-US" altLang="zh-CN" sz="900"/>
              <a:t>AWB</a:t>
            </a:r>
            <a:r>
              <a:rPr lang="zh-CN" altLang="en-US" sz="900"/>
              <a:t>算法选择与调参</a:t>
            </a:r>
            <a:endParaRPr lang="zh-CN" altLang="en-US" sz="90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53810" y="4092575"/>
            <a:ext cx="1830070" cy="166052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6156325" y="5877560"/>
            <a:ext cx="268732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3.</a:t>
            </a:r>
            <a:r>
              <a:rPr lang="zh-CN" sz="900"/>
              <a:t>实时计算每一帧收敛过程，</a:t>
            </a:r>
            <a:r>
              <a:rPr lang="zh-CN" altLang="en-US" sz="900"/>
              <a:t>合成双目效果</a:t>
            </a:r>
            <a:endParaRPr lang="zh-CN" altLang="en-US" sz="900"/>
          </a:p>
        </p:txBody>
      </p:sp>
      <p:pic>
        <p:nvPicPr>
          <p:cNvPr id="19" name="屏幕录制 2023-06-01 175326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051300" y="1067435"/>
            <a:ext cx="3696970" cy="30886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sym typeface="+mn-ea"/>
              </a:rPr>
              <a:t>altek AWB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介绍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17310" y="1052830"/>
            <a:ext cx="1327785" cy="252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AE</a:t>
            </a:r>
            <a:r>
              <a:rPr lang="zh-CN" altLang="en-US" sz="900"/>
              <a:t>模块计算的亮度</a:t>
            </a:r>
            <a:r>
              <a:rPr lang="en-US" altLang="zh-CN" sz="900"/>
              <a:t>BV</a:t>
            </a:r>
            <a:endParaRPr lang="en-US" altLang="zh-CN" sz="900"/>
          </a:p>
        </p:txBody>
      </p:sp>
      <p:sp>
        <p:nvSpPr>
          <p:cNvPr id="4" name="文本框 3"/>
          <p:cNvSpPr txBox="1"/>
          <p:nvPr/>
        </p:nvSpPr>
        <p:spPr>
          <a:xfrm>
            <a:off x="3419475" y="1052830"/>
            <a:ext cx="175577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sz="1200" b="1"/>
              <a:t>Altek AWB </a:t>
            </a:r>
            <a:r>
              <a:rPr lang="zh-CN" altLang="en-US" sz="1200" b="1"/>
              <a:t>算法流程</a:t>
            </a:r>
            <a:endParaRPr lang="zh-CN" altLang="en-US" sz="1200" b="1"/>
          </a:p>
        </p:txBody>
      </p:sp>
      <p:sp>
        <p:nvSpPr>
          <p:cNvPr id="6" name="文本框 5"/>
          <p:cNvSpPr txBox="1"/>
          <p:nvPr/>
        </p:nvSpPr>
        <p:spPr>
          <a:xfrm>
            <a:off x="5431790" y="2060575"/>
            <a:ext cx="65214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/>
              <a:t>R_Gain, </a:t>
            </a:r>
            <a:endParaRPr lang="en-US" altLang="zh-CN" sz="1050"/>
          </a:p>
          <a:p>
            <a:r>
              <a:rPr lang="en-US" altLang="zh-CN" sz="1050"/>
              <a:t>B_Gain</a:t>
            </a:r>
            <a:r>
              <a:rPr lang="zh-CN" altLang="en-US" sz="1050"/>
              <a:t>，</a:t>
            </a:r>
            <a:endParaRPr lang="zh-CN" sz="1050"/>
          </a:p>
          <a:p>
            <a:pPr algn="l"/>
            <a:r>
              <a:rPr lang="zh-CN" altLang="en-US" sz="1050"/>
              <a:t>色温</a:t>
            </a:r>
            <a:endParaRPr lang="zh-CN" altLang="en-US" sz="1050"/>
          </a:p>
        </p:txBody>
      </p:sp>
      <p:graphicFrame>
        <p:nvGraphicFramePr>
          <p:cNvPr id="7" name="对象 6"/>
          <p:cNvGraphicFramePr/>
          <p:nvPr>
            <p:custDataLst>
              <p:tags r:id="rId1"/>
            </p:custDataLst>
          </p:nvPr>
        </p:nvGraphicFramePr>
        <p:xfrm>
          <a:off x="1115695" y="1628775"/>
          <a:ext cx="1506855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3444240" imgH="2602865" progId="Visio.Drawing.15">
                  <p:embed/>
                </p:oleObj>
              </mc:Choice>
              <mc:Fallback>
                <p:oleObj name="" r:id="rId2" imgW="3444240" imgH="260286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95" y="1628775"/>
                        <a:ext cx="1506855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d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59430" y="1521460"/>
            <a:ext cx="2014855" cy="1511935"/>
          </a:xfrm>
          <a:prstGeom prst="rect">
            <a:avLst/>
          </a:prstGeom>
        </p:spPr>
      </p:pic>
      <p:sp>
        <p:nvSpPr>
          <p:cNvPr id="18" name="右箭头 17"/>
          <p:cNvSpPr/>
          <p:nvPr>
            <p:custDataLst>
              <p:tags r:id="rId6"/>
            </p:custDataLst>
          </p:nvPr>
        </p:nvSpPr>
        <p:spPr>
          <a:xfrm>
            <a:off x="2699385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>
            <p:custDataLst>
              <p:tags r:id="rId7"/>
            </p:custDataLst>
          </p:nvPr>
        </p:nvSpPr>
        <p:spPr>
          <a:xfrm>
            <a:off x="4945380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03035" y="1732915"/>
            <a:ext cx="1265555" cy="1080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右箭头 10"/>
          <p:cNvSpPr/>
          <p:nvPr>
            <p:custDataLst>
              <p:tags r:id="rId10"/>
            </p:custDataLst>
          </p:nvPr>
        </p:nvSpPr>
        <p:spPr>
          <a:xfrm rot="5400000">
            <a:off x="6845300" y="1371600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1"/>
            </p:custDataLst>
          </p:nvPr>
        </p:nvSpPr>
        <p:spPr>
          <a:xfrm>
            <a:off x="6083935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12"/>
            </p:custDataLst>
          </p:nvPr>
        </p:nvSpPr>
        <p:spPr>
          <a:xfrm>
            <a:off x="7882890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316595" y="2070735"/>
            <a:ext cx="82740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/>
              <a:t>R_Gain’,</a:t>
            </a:r>
            <a:endParaRPr lang="en-US" altLang="zh-CN" sz="1050"/>
          </a:p>
          <a:p>
            <a:r>
              <a:rPr lang="en-US" altLang="zh-CN" sz="1050"/>
              <a:t>B_Gain’</a:t>
            </a:r>
            <a:endParaRPr lang="zh-CN" altLang="en-US" sz="1050"/>
          </a:p>
        </p:txBody>
      </p:sp>
      <p:sp>
        <p:nvSpPr>
          <p:cNvPr id="19" name="文本框 18"/>
          <p:cNvSpPr txBox="1"/>
          <p:nvPr/>
        </p:nvSpPr>
        <p:spPr>
          <a:xfrm>
            <a:off x="1219835" y="306895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1.</a:t>
            </a:r>
            <a:r>
              <a:rPr lang="zh-CN" altLang="en-US" sz="900"/>
              <a:t>分块</a:t>
            </a:r>
            <a:r>
              <a:rPr lang="en-US" altLang="zh-CN" sz="900"/>
              <a:t>RGB</a:t>
            </a:r>
            <a:r>
              <a:rPr lang="zh-CN" altLang="en-US" sz="900"/>
              <a:t>均值统计</a:t>
            </a:r>
            <a:endParaRPr lang="zh-CN" altLang="en-US" sz="900"/>
          </a:p>
        </p:txBody>
      </p:sp>
      <p:sp>
        <p:nvSpPr>
          <p:cNvPr id="21" name="文本框 20"/>
          <p:cNvSpPr txBox="1"/>
          <p:nvPr/>
        </p:nvSpPr>
        <p:spPr>
          <a:xfrm>
            <a:off x="6445885" y="3033395"/>
            <a:ext cx="1299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3.</a:t>
            </a:r>
            <a:r>
              <a:rPr lang="zh-CN" altLang="en-US" sz="900"/>
              <a:t>通过色温与亮度组成的</a:t>
            </a:r>
            <a:r>
              <a:rPr lang="en-US" altLang="zh-CN" sz="900"/>
              <a:t>2D shift table</a:t>
            </a:r>
            <a:endParaRPr lang="en-US" altLang="zh-CN" sz="900"/>
          </a:p>
        </p:txBody>
      </p:sp>
      <p:sp>
        <p:nvSpPr>
          <p:cNvPr id="22" name="右箭头 21"/>
          <p:cNvSpPr/>
          <p:nvPr>
            <p:custDataLst>
              <p:tags r:id="rId13"/>
            </p:custDataLst>
          </p:nvPr>
        </p:nvSpPr>
        <p:spPr>
          <a:xfrm>
            <a:off x="762635" y="2169795"/>
            <a:ext cx="339725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560" y="2150745"/>
            <a:ext cx="648335" cy="245110"/>
          </a:xfrm>
          <a:prstGeom prst="rect">
            <a:avLst/>
          </a:prstGeom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</a:t>
            </a:r>
            <a:r>
              <a: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endParaRPr lang="zh-CN" altLang="en-US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左大括号 1"/>
          <p:cNvSpPr/>
          <p:nvPr/>
        </p:nvSpPr>
        <p:spPr>
          <a:xfrm rot="5400000">
            <a:off x="4295775" y="-601345"/>
            <a:ext cx="220345" cy="8020685"/>
          </a:xfrm>
          <a:prstGeom prst="leftBrace">
            <a:avLst>
              <a:gd name="adj1" fmla="val 8333"/>
              <a:gd name="adj2" fmla="val 52529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795645" y="5193665"/>
            <a:ext cx="1734185" cy="13887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647055" y="3773170"/>
            <a:ext cx="2464435" cy="1605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光源标定：记录几个典型光源下，白平衡所需的</a:t>
            </a:r>
            <a:r>
              <a:rPr lang="en-US" altLang="zh-CN" sz="900"/>
              <a:t> R/G</a:t>
            </a:r>
            <a:r>
              <a:rPr lang="zh-CN" altLang="en-US" sz="900"/>
              <a:t>、</a:t>
            </a:r>
            <a:r>
              <a:rPr lang="en-US" altLang="zh-CN" sz="900"/>
              <a:t>B/G</a:t>
            </a:r>
            <a:r>
              <a:rPr lang="zh-CN" altLang="en-US" sz="900"/>
              <a:t>。</a:t>
            </a:r>
            <a:endParaRPr lang="zh-CN" altLang="en-US" sz="900"/>
          </a:p>
          <a:p>
            <a:r>
              <a:rPr lang="zh-CN" altLang="en-US" sz="900"/>
              <a:t>灰块白平衡前：（</a:t>
            </a:r>
            <a:r>
              <a:rPr lang="en-US" altLang="zh-CN" sz="900"/>
              <a:t>R,B,G</a:t>
            </a:r>
            <a:r>
              <a:rPr lang="zh-CN" altLang="en-US" sz="900"/>
              <a:t>）</a:t>
            </a:r>
            <a:endParaRPr lang="en-US" altLang="zh-CN" sz="900"/>
          </a:p>
          <a:p>
            <a:r>
              <a:rPr lang="zh-CN" altLang="en-US" sz="900">
                <a:sym typeface="+mn-ea"/>
              </a:rPr>
              <a:t>灰块</a:t>
            </a:r>
            <a:r>
              <a:rPr lang="zh-CN" altLang="en-US" sz="900"/>
              <a:t>白平衡后：（</a:t>
            </a:r>
            <a:r>
              <a:rPr lang="en-US" altLang="zh-CN" sz="900"/>
              <a:t>R’,B’,G’</a:t>
            </a:r>
            <a:r>
              <a:rPr lang="zh-CN" altLang="en-US" sz="900"/>
              <a:t>）</a:t>
            </a:r>
            <a:endParaRPr lang="zh-CN" altLang="en-US" sz="900"/>
          </a:p>
          <a:p>
            <a:r>
              <a:rPr lang="zh-CN" altLang="en-US" sz="900"/>
              <a:t>白平衡后，灰色块</a:t>
            </a:r>
            <a:r>
              <a:rPr lang="en-US" altLang="zh-CN" sz="900"/>
              <a:t>R=B=G; G=G’</a:t>
            </a:r>
            <a:endParaRPr lang="en-US" altLang="zh-CN" sz="900"/>
          </a:p>
          <a:p>
            <a:endParaRPr lang="en-US" altLang="zh-CN" sz="900"/>
          </a:p>
          <a:p>
            <a:r>
              <a:rPr lang="en-US" altLang="zh-CN" sz="1200"/>
              <a:t>R *  (G/R) = R’ ; B </a:t>
            </a:r>
            <a:r>
              <a:rPr lang="en-US" altLang="zh-CN" sz="1200">
                <a:sym typeface="+mn-ea"/>
              </a:rPr>
              <a:t>* (G/B) = B’ </a:t>
            </a:r>
            <a:r>
              <a:rPr lang="en-US" altLang="zh-CN" sz="1200"/>
              <a:t> </a:t>
            </a:r>
            <a:endParaRPr lang="en-US" altLang="zh-CN" sz="1200"/>
          </a:p>
          <a:p>
            <a:endParaRPr lang="en-US" altLang="zh-CN" sz="1200"/>
          </a:p>
        </p:txBody>
      </p:sp>
      <p:sp>
        <p:nvSpPr>
          <p:cNvPr id="33" name="文本框 32"/>
          <p:cNvSpPr txBox="1"/>
          <p:nvPr/>
        </p:nvSpPr>
        <p:spPr>
          <a:xfrm>
            <a:off x="3635375" y="306895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2.AWB</a:t>
            </a:r>
            <a:r>
              <a:rPr lang="zh-CN" altLang="en-US" sz="900"/>
              <a:t>计算过程</a:t>
            </a:r>
            <a:endParaRPr lang="zh-CN" altLang="en-US" sz="900"/>
          </a:p>
        </p:txBody>
      </p:sp>
      <p:sp>
        <p:nvSpPr>
          <p:cNvPr id="38" name="文本框 37"/>
          <p:cNvSpPr txBox="1"/>
          <p:nvPr/>
        </p:nvSpPr>
        <p:spPr>
          <a:xfrm>
            <a:off x="1100455" y="5004435"/>
            <a:ext cx="11277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A</a:t>
            </a:r>
            <a:r>
              <a:rPr lang="zh-CN" altLang="en-US" sz="900"/>
              <a:t>光源</a:t>
            </a:r>
            <a:r>
              <a:rPr lang="en-US" altLang="zh-CN" sz="900"/>
              <a:t>-</a:t>
            </a:r>
            <a:r>
              <a:rPr lang="zh-CN" altLang="en-US" sz="900"/>
              <a:t>白平衡前</a:t>
            </a:r>
            <a:endParaRPr lang="zh-CN" altLang="en-US" sz="900"/>
          </a:p>
        </p:txBody>
      </p:sp>
      <p:sp>
        <p:nvSpPr>
          <p:cNvPr id="39" name="文本框 38"/>
          <p:cNvSpPr txBox="1"/>
          <p:nvPr/>
        </p:nvSpPr>
        <p:spPr>
          <a:xfrm>
            <a:off x="3663950" y="5012690"/>
            <a:ext cx="105854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A</a:t>
            </a:r>
            <a:r>
              <a:rPr lang="zh-CN" altLang="en-US" sz="900"/>
              <a:t>光</a:t>
            </a:r>
            <a:r>
              <a:rPr lang="zh-CN" altLang="en-US" sz="900">
                <a:sym typeface="+mn-ea"/>
              </a:rPr>
              <a:t>源</a:t>
            </a:r>
            <a:r>
              <a:rPr lang="en-US" altLang="zh-CN" sz="900"/>
              <a:t>-</a:t>
            </a:r>
            <a:r>
              <a:rPr lang="zh-CN" altLang="en-US" sz="900"/>
              <a:t>白平衡后</a:t>
            </a:r>
            <a:endParaRPr lang="zh-CN" altLang="en-US" sz="900"/>
          </a:p>
        </p:txBody>
      </p:sp>
      <p:sp>
        <p:nvSpPr>
          <p:cNvPr id="40" name="文本框 39"/>
          <p:cNvSpPr txBox="1"/>
          <p:nvPr/>
        </p:nvSpPr>
        <p:spPr>
          <a:xfrm>
            <a:off x="7595870" y="6050915"/>
            <a:ext cx="1475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典型光源的</a:t>
            </a:r>
            <a:r>
              <a:rPr lang="en-US" altLang="zh-CN" sz="900">
                <a:sym typeface="+mn-ea"/>
              </a:rPr>
              <a:t>R/G</a:t>
            </a:r>
            <a:r>
              <a:rPr lang="zh-CN" altLang="en-US" sz="900">
                <a:sym typeface="+mn-ea"/>
              </a:rPr>
              <a:t>、</a:t>
            </a:r>
            <a:r>
              <a:rPr lang="en-US" altLang="zh-CN" sz="900">
                <a:sym typeface="+mn-ea"/>
              </a:rPr>
              <a:t>B/G</a:t>
            </a:r>
            <a:r>
              <a:rPr lang="zh-CN" altLang="en-US" sz="900">
                <a:sym typeface="+mn-ea"/>
              </a:rPr>
              <a:t>位置分布如左图。</a:t>
            </a:r>
            <a:endParaRPr lang="zh-CN" altLang="en-US" sz="900"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97280" y="6419215"/>
            <a:ext cx="11277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D65</a:t>
            </a:r>
            <a:r>
              <a:rPr lang="zh-CN" altLang="en-US" sz="900"/>
              <a:t>光源</a:t>
            </a:r>
            <a:r>
              <a:rPr lang="en-US" altLang="zh-CN" sz="900"/>
              <a:t>-</a:t>
            </a:r>
            <a:r>
              <a:rPr lang="zh-CN" altLang="en-US" sz="900"/>
              <a:t>白平衡前</a:t>
            </a:r>
            <a:endParaRPr lang="zh-CN" altLang="en-US" sz="900"/>
          </a:p>
        </p:txBody>
      </p:sp>
      <p:sp>
        <p:nvSpPr>
          <p:cNvPr id="42" name="文本框 41"/>
          <p:cNvSpPr txBox="1"/>
          <p:nvPr/>
        </p:nvSpPr>
        <p:spPr>
          <a:xfrm>
            <a:off x="3594735" y="6433820"/>
            <a:ext cx="11277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D65</a:t>
            </a:r>
            <a:r>
              <a:rPr lang="zh-CN" altLang="en-US" sz="900"/>
              <a:t>光源</a:t>
            </a:r>
            <a:r>
              <a:rPr lang="en-US" altLang="zh-CN" sz="900"/>
              <a:t>-</a:t>
            </a:r>
            <a:r>
              <a:rPr lang="zh-CN" altLang="en-US" sz="900"/>
              <a:t>白平衡后</a:t>
            </a:r>
            <a:endParaRPr lang="en-US" altLang="zh-CN" sz="900"/>
          </a:p>
        </p:txBody>
      </p:sp>
      <p:sp>
        <p:nvSpPr>
          <p:cNvPr id="43" name="文本框 42"/>
          <p:cNvSpPr txBox="1"/>
          <p:nvPr/>
        </p:nvSpPr>
        <p:spPr>
          <a:xfrm>
            <a:off x="2513965" y="4068445"/>
            <a:ext cx="842010" cy="334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R*RGain_1</a:t>
            </a:r>
            <a:endParaRPr lang="en-US" sz="900"/>
          </a:p>
          <a:p>
            <a:r>
              <a:rPr lang="en-US" sz="900"/>
              <a:t>B*BGain_1</a:t>
            </a:r>
            <a:endParaRPr lang="en-US" sz="900"/>
          </a:p>
        </p:txBody>
      </p:sp>
      <p:sp>
        <p:nvSpPr>
          <p:cNvPr id="44" name="右箭头 43"/>
          <p:cNvSpPr/>
          <p:nvPr>
            <p:custDataLst>
              <p:tags r:id="rId16"/>
            </p:custDataLst>
          </p:nvPr>
        </p:nvSpPr>
        <p:spPr>
          <a:xfrm>
            <a:off x="2344420" y="4354830"/>
            <a:ext cx="1024890" cy="186690"/>
          </a:xfrm>
          <a:prstGeom prst="rightArrow">
            <a:avLst>
              <a:gd name="adj1" fmla="val 22023"/>
              <a:gd name="adj2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503805" y="5508625"/>
            <a:ext cx="947420" cy="334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R*RGain_2</a:t>
            </a:r>
            <a:endParaRPr lang="en-US" sz="900"/>
          </a:p>
          <a:p>
            <a:r>
              <a:rPr lang="en-US" sz="900"/>
              <a:t>B*BGain_2</a:t>
            </a:r>
            <a:endParaRPr lang="en-US" sz="900"/>
          </a:p>
        </p:txBody>
      </p:sp>
      <p:sp>
        <p:nvSpPr>
          <p:cNvPr id="46" name="右箭头 45"/>
          <p:cNvSpPr/>
          <p:nvPr>
            <p:custDataLst>
              <p:tags r:id="rId17"/>
            </p:custDataLst>
          </p:nvPr>
        </p:nvSpPr>
        <p:spPr>
          <a:xfrm>
            <a:off x="2334260" y="5795010"/>
            <a:ext cx="1024890" cy="186690"/>
          </a:xfrm>
          <a:prstGeom prst="rightArrow">
            <a:avLst>
              <a:gd name="adj1" fmla="val 22023"/>
              <a:gd name="adj2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>
            <p:custDataLst>
              <p:tags r:id="rId18"/>
            </p:custDataLst>
          </p:nvPr>
        </p:nvSpPr>
        <p:spPr>
          <a:xfrm>
            <a:off x="6017895" y="4601210"/>
            <a:ext cx="399415" cy="2616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>
            <p:custDataLst>
              <p:tags r:id="rId19"/>
            </p:custDataLst>
          </p:nvPr>
        </p:nvSpPr>
        <p:spPr>
          <a:xfrm>
            <a:off x="7087235" y="4601210"/>
            <a:ext cx="399415" cy="2616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>
            <a:off x="6217920" y="4862830"/>
            <a:ext cx="5080" cy="16192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012180" y="4963795"/>
            <a:ext cx="5499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RGain</a:t>
            </a:r>
            <a:endParaRPr lang="en-US" sz="900"/>
          </a:p>
        </p:txBody>
      </p:sp>
      <p:sp>
        <p:nvSpPr>
          <p:cNvPr id="56" name="文本框 55"/>
          <p:cNvSpPr txBox="1"/>
          <p:nvPr/>
        </p:nvSpPr>
        <p:spPr>
          <a:xfrm>
            <a:off x="7087235" y="4963795"/>
            <a:ext cx="5499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BGain</a:t>
            </a:r>
            <a:endParaRPr lang="en-US" sz="900"/>
          </a:p>
        </p:txBody>
      </p:sp>
      <p:cxnSp>
        <p:nvCxnSpPr>
          <p:cNvPr id="57" name="直接连接符 56"/>
          <p:cNvCxnSpPr/>
          <p:nvPr/>
        </p:nvCxnSpPr>
        <p:spPr>
          <a:xfrm>
            <a:off x="7303135" y="4862830"/>
            <a:ext cx="0" cy="16192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3188970" y="3500755"/>
            <a:ext cx="212915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sz="1200" b="1"/>
              <a:t>1.</a:t>
            </a:r>
            <a:r>
              <a:rPr lang="zh-CN" altLang="en-US" sz="1200" b="1"/>
              <a:t>光源标定</a:t>
            </a:r>
            <a:endParaRPr lang="zh-CN" altLang="en-US" sz="12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71550" y="5257800"/>
            <a:ext cx="1351915" cy="11379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3482975" y="5258435"/>
            <a:ext cx="1351280" cy="11595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3491865" y="3893185"/>
            <a:ext cx="1351280" cy="115951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71550" y="3874135"/>
            <a:ext cx="1340485" cy="117856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32270" y="6143625"/>
            <a:ext cx="445135" cy="183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600" b="1"/>
              <a:t>A</a:t>
            </a:r>
            <a:r>
              <a:rPr lang="zh-CN" altLang="en-US" sz="600" b="1"/>
              <a:t>光源</a:t>
            </a:r>
            <a:endParaRPr lang="zh-CN" altLang="en-US" sz="600" b="1"/>
          </a:p>
        </p:txBody>
      </p:sp>
      <p:sp>
        <p:nvSpPr>
          <p:cNvPr id="27" name="文本框 26"/>
          <p:cNvSpPr txBox="1"/>
          <p:nvPr/>
        </p:nvSpPr>
        <p:spPr>
          <a:xfrm>
            <a:off x="6156325" y="5843270"/>
            <a:ext cx="556260" cy="183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" b="1"/>
              <a:t>D65</a:t>
            </a:r>
            <a:r>
              <a:rPr lang="zh-CN" altLang="en-US" sz="600" b="1"/>
              <a:t>光源</a:t>
            </a:r>
            <a:endParaRPr lang="zh-CN" altLang="en-US" sz="6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11505" y="1124585"/>
            <a:ext cx="760920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en-US" altLang="zh-CN" sz="1400" b="1">
                <a:sym typeface="+mn-ea"/>
              </a:rPr>
              <a:t>Altek AWB</a:t>
            </a:r>
            <a:r>
              <a:rPr lang="zh-CN" altLang="en-US" sz="1400" b="1">
                <a:sym typeface="+mn-ea"/>
              </a:rPr>
              <a:t>缺少双目一致性算法部分】</a:t>
            </a:r>
            <a:r>
              <a:rPr lang="en-US" altLang="zh-CN" sz="1200">
                <a:sym typeface="+mn-ea"/>
              </a:rPr>
              <a:t>-- </a:t>
            </a:r>
            <a:r>
              <a:rPr lang="zh-CN" altLang="en-US" sz="1200">
                <a:sym typeface="+mn-ea"/>
              </a:rPr>
              <a:t>新增双目一致性算法、使用双目一致性仿真工具进行仿真。</a:t>
            </a:r>
            <a:r>
              <a:rPr lang="zh-CN" altLang="en-US" sz="1200">
                <a:sym typeface="+mn-ea"/>
              </a:rPr>
              <a:t>初步算法方案</a:t>
            </a:r>
            <a:r>
              <a:rPr lang="zh-CN" altLang="en-US" sz="1200">
                <a:sym typeface="+mn-ea"/>
              </a:rPr>
              <a:t>用双目的时序数据的对比分析来解决这类问题。可明显缓解任意侧相机场景突变后复原、突变后不复原、双侧相机一前一后场景突变、长时间双目场景不一致导致的白平衡不一致的情况。</a:t>
            </a:r>
            <a:endParaRPr lang="zh-CN" altLang="en-US" sz="1200">
              <a:sym typeface="+mn-ea"/>
            </a:endParaRPr>
          </a:p>
          <a:p>
            <a:pPr algn="just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 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732270" y="2997200"/>
            <a:ext cx="2019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/>
              <a:t>白平衡双目一致性仿真</a:t>
            </a:r>
            <a:endParaRPr lang="zh-CN" sz="1200"/>
          </a:p>
        </p:txBody>
      </p:sp>
      <p:pic>
        <p:nvPicPr>
          <p:cNvPr id="7" name="demo_right_mix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10800000">
            <a:off x="2392045" y="4365625"/>
            <a:ext cx="2088515" cy="1878965"/>
          </a:xfrm>
          <a:prstGeom prst="rect">
            <a:avLst/>
          </a:prstGeom>
        </p:spPr>
      </p:pic>
      <p:pic>
        <p:nvPicPr>
          <p:cNvPr id="8" name="demo_right_self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10800000">
            <a:off x="4480560" y="4364990"/>
            <a:ext cx="2182495" cy="18796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5363845" y="6309360"/>
            <a:ext cx="816610" cy="193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altek</a:t>
            </a:r>
            <a:r>
              <a:rPr lang="zh-CN" sz="1200"/>
              <a:t>效果</a:t>
            </a:r>
            <a:endParaRPr lang="zh-CN" sz="1200"/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2737485" y="6309360"/>
            <a:ext cx="830580" cy="193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1200"/>
              <a:t>算法效果</a:t>
            </a:r>
            <a:endParaRPr lang="zh-CN" sz="1200"/>
          </a:p>
        </p:txBody>
      </p:sp>
      <p:pic>
        <p:nvPicPr>
          <p:cNvPr id="2" name="屏幕录制 2023-10-26 134625">
            <a:hlinkClick r:id="" action="ppaction://media"/>
          </p:cNvPr>
          <p:cNvPicPr/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68935" y="1844675"/>
            <a:ext cx="6228715" cy="4230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0">
              <p:cMediaNode>
                <p:cTn id="3" repeatCount="indefinite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 fullScrn="0">
              <p:cMediaNode>
                <p:cTn id="4" repeatCount="indefinite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upload_post_object_v2_16913793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1" y="997904"/>
            <a:ext cx="8910486" cy="48621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AWB</a:t>
            </a:r>
            <a:r>
              <a:rPr lang="zh-CN" altLang="en-US"/>
              <a:t>测试规划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705" y="1052830"/>
            <a:ext cx="4745990" cy="4702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04435" y="1268730"/>
            <a:ext cx="4023995" cy="50241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9840" y="1153160"/>
            <a:ext cx="2513965" cy="292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2987675" y="3950970"/>
            <a:ext cx="740410" cy="126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6100" y="1268730"/>
            <a:ext cx="1229360" cy="2191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5147945" y="3333750"/>
            <a:ext cx="740410" cy="126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3260" y="5222240"/>
            <a:ext cx="3505835" cy="912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3128010" y="5949315"/>
            <a:ext cx="1024890" cy="126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914400" imgH="215900" progId="Equation.KSEE3">
                  <p:embed/>
                </p:oleObj>
              </mc:Choice>
              <mc:Fallback>
                <p:oleObj name=""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773742" y="4437317"/>
                <a:ext cx="3756660" cy="6388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!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!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42" y="4437317"/>
                <a:ext cx="3756660" cy="638810"/>
              </a:xfrm>
              <a:prstGeom prst="rect">
                <a:avLst/>
              </a:prstGeom>
              <a:blipFill rotWithShape="1">
                <a:blip r:embed="rId9"/>
                <a:stretch>
                  <a:fillRect l="-15" t="-90" r="15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360" y="1341120"/>
            <a:ext cx="2814320" cy="166433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259840" y="1757680"/>
            <a:ext cx="660400" cy="59118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259840" y="2348865"/>
            <a:ext cx="660400" cy="5759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908175" y="2205355"/>
            <a:ext cx="158369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636010" y="1957070"/>
            <a:ext cx="949960" cy="495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sensor A:</a:t>
            </a:r>
            <a:endParaRPr lang="en-US" altLang="zh-CN" sz="900"/>
          </a:p>
          <a:p>
            <a:r>
              <a:rPr lang="en-US" altLang="zh-CN" sz="900"/>
              <a:t>R/G</a:t>
            </a:r>
            <a:r>
              <a:rPr lang="en-US" altLang="zh-CN" sz="900" baseline="-25000"/>
              <a:t>(</a:t>
            </a:r>
            <a:r>
              <a:rPr lang="en-US" altLang="zh-CN" sz="900" baseline="-25000"/>
              <a:t>A)</a:t>
            </a:r>
            <a:r>
              <a:rPr lang="en-US" altLang="zh-CN" sz="900"/>
              <a:t>:0.694</a:t>
            </a:r>
            <a:endParaRPr lang="en-US" altLang="zh-CN" sz="900"/>
          </a:p>
          <a:p>
            <a:r>
              <a:rPr lang="en-US" altLang="zh-CN" sz="900"/>
              <a:t>B/G</a:t>
            </a:r>
            <a:r>
              <a:rPr lang="en-US" altLang="zh-CN" sz="900" baseline="-25000"/>
              <a:t>(A)</a:t>
            </a:r>
            <a:r>
              <a:rPr lang="en-US" altLang="zh-CN" sz="900"/>
              <a:t>:0.616</a:t>
            </a:r>
            <a:endParaRPr lang="en-US" altLang="zh-CN" sz="900"/>
          </a:p>
          <a:p>
            <a:endParaRPr lang="en-US" altLang="zh-CN" sz="900"/>
          </a:p>
        </p:txBody>
      </p:sp>
      <p:sp>
        <p:nvSpPr>
          <p:cNvPr id="14" name="文本框 13"/>
          <p:cNvSpPr txBox="1"/>
          <p:nvPr/>
        </p:nvSpPr>
        <p:spPr>
          <a:xfrm>
            <a:off x="4644390" y="1925320"/>
            <a:ext cx="949960" cy="495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sensor B:</a:t>
            </a:r>
            <a:endParaRPr lang="en-US" altLang="zh-CN" sz="900"/>
          </a:p>
          <a:p>
            <a:r>
              <a:rPr lang="en-US" altLang="zh-CN" sz="900"/>
              <a:t>R/G</a:t>
            </a:r>
            <a:r>
              <a:rPr lang="en-US" altLang="zh-CN" sz="900" baseline="-25000"/>
              <a:t>(B</a:t>
            </a:r>
            <a:r>
              <a:rPr lang="en-US" altLang="zh-CN" sz="900" baseline="-25000"/>
              <a:t>)</a:t>
            </a:r>
            <a:r>
              <a:rPr lang="en-US" altLang="zh-CN" sz="900"/>
              <a:t>:0.696</a:t>
            </a:r>
            <a:endParaRPr lang="en-US" altLang="zh-CN" sz="900"/>
          </a:p>
          <a:p>
            <a:r>
              <a:rPr lang="en-US" altLang="zh-CN" sz="900"/>
              <a:t>B/G</a:t>
            </a:r>
            <a:r>
              <a:rPr lang="en-US" altLang="zh-CN" sz="900" baseline="-25000"/>
              <a:t>(B)</a:t>
            </a:r>
            <a:r>
              <a:rPr lang="en-US" altLang="zh-CN" sz="900"/>
              <a:t>:0.622</a:t>
            </a:r>
            <a:endParaRPr lang="en-US" altLang="zh-CN" sz="900"/>
          </a:p>
          <a:p>
            <a:endParaRPr lang="en-US" altLang="zh-CN" sz="90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908175" y="2853055"/>
            <a:ext cx="158369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636010" y="2565400"/>
            <a:ext cx="1248410" cy="495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golden sensor:</a:t>
            </a:r>
            <a:endParaRPr lang="en-US" altLang="zh-CN" sz="900"/>
          </a:p>
          <a:p>
            <a:r>
              <a:rPr lang="en-US" altLang="zh-CN" sz="900"/>
              <a:t>R/G</a:t>
            </a:r>
            <a:r>
              <a:rPr lang="en-US" altLang="zh-CN" sz="900" baseline="-25000"/>
              <a:t>(Golden</a:t>
            </a:r>
            <a:r>
              <a:rPr lang="en-US" altLang="zh-CN" sz="900" baseline="-25000"/>
              <a:t>)</a:t>
            </a:r>
            <a:r>
              <a:rPr lang="en-US" altLang="zh-CN" sz="900"/>
              <a:t>:0.714</a:t>
            </a:r>
            <a:endParaRPr lang="en-US" altLang="zh-CN" sz="900"/>
          </a:p>
          <a:p>
            <a:r>
              <a:rPr lang="en-US" altLang="zh-CN" sz="900"/>
              <a:t>B/G</a:t>
            </a:r>
            <a:r>
              <a:rPr lang="en-US" altLang="zh-CN" sz="900" baseline="-25000"/>
              <a:t>(Golden)</a:t>
            </a:r>
            <a:r>
              <a:rPr lang="en-US" altLang="zh-CN" sz="900"/>
              <a:t>:0.636</a:t>
            </a:r>
            <a:endParaRPr lang="en-US" altLang="zh-CN" sz="900"/>
          </a:p>
          <a:p>
            <a:endParaRPr lang="en-US" altLang="zh-CN" sz="900"/>
          </a:p>
        </p:txBody>
      </p:sp>
      <p:sp>
        <p:nvSpPr>
          <p:cNvPr id="17" name="文本框 16"/>
          <p:cNvSpPr txBox="1"/>
          <p:nvPr/>
        </p:nvSpPr>
        <p:spPr>
          <a:xfrm>
            <a:off x="5940425" y="1925320"/>
            <a:ext cx="2905760" cy="495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AWB gain</a:t>
            </a:r>
            <a:r>
              <a:rPr lang="zh-CN" altLang="en-US" sz="900"/>
              <a:t>的</a:t>
            </a:r>
            <a:r>
              <a:rPr lang="en-US" altLang="zh-CN" sz="900"/>
              <a:t>otp</a:t>
            </a:r>
            <a:r>
              <a:rPr lang="zh-CN" altLang="en-US" sz="900"/>
              <a:t>矫正公式</a:t>
            </a:r>
            <a:r>
              <a:rPr lang="en-US" altLang="zh-CN" sz="900"/>
              <a:t>:</a:t>
            </a:r>
            <a:endParaRPr lang="en-US" altLang="zh-CN" sz="900"/>
          </a:p>
          <a:p>
            <a:r>
              <a:rPr lang="en-US" altLang="zh-CN" sz="900"/>
              <a:t>R_Gain_</a:t>
            </a:r>
            <a:r>
              <a:rPr lang="en-US" altLang="zh-CN" sz="900"/>
              <a:t>OTP =  (R/G</a:t>
            </a:r>
            <a:r>
              <a:rPr lang="en-US" altLang="zh-CN" sz="900" baseline="-25000"/>
              <a:t>(n)</a:t>
            </a:r>
            <a:r>
              <a:rPr lang="en-US" altLang="zh-CN" sz="900"/>
              <a:t>)/(</a:t>
            </a:r>
            <a:r>
              <a:rPr lang="en-US" altLang="zh-CN" sz="900">
                <a:sym typeface="+mn-ea"/>
              </a:rPr>
              <a:t>R/G</a:t>
            </a:r>
            <a:r>
              <a:rPr lang="en-US" altLang="zh-CN" sz="900" baseline="-25000">
                <a:sym typeface="+mn-ea"/>
              </a:rPr>
              <a:t>(Golden)</a:t>
            </a:r>
            <a:r>
              <a:rPr lang="en-US" altLang="zh-CN" sz="900">
                <a:sym typeface="+mn-ea"/>
              </a:rPr>
              <a:t>) * R_Gain</a:t>
            </a:r>
            <a:endParaRPr lang="en-US" altLang="zh-CN" sz="900"/>
          </a:p>
          <a:p>
            <a:r>
              <a:rPr lang="en-US" altLang="zh-CN" sz="900">
                <a:sym typeface="+mn-ea"/>
              </a:rPr>
              <a:t>B_Gain_OTP =  (B/G</a:t>
            </a:r>
            <a:r>
              <a:rPr lang="en-US" altLang="zh-CN" sz="900" baseline="-25000">
                <a:sym typeface="+mn-ea"/>
              </a:rPr>
              <a:t>(n)</a:t>
            </a:r>
            <a:r>
              <a:rPr lang="en-US" altLang="zh-CN" sz="900">
                <a:sym typeface="+mn-ea"/>
              </a:rPr>
              <a:t>)/(B</a:t>
            </a:r>
            <a:r>
              <a:rPr lang="en-US" altLang="zh-CN" sz="900">
                <a:sym typeface="+mn-ea"/>
              </a:rPr>
              <a:t>/G</a:t>
            </a:r>
            <a:r>
              <a:rPr lang="en-US" altLang="zh-CN" sz="900" baseline="-25000">
                <a:sym typeface="+mn-ea"/>
              </a:rPr>
              <a:t>(Golden)</a:t>
            </a:r>
            <a:r>
              <a:rPr lang="en-US" altLang="zh-CN" sz="900">
                <a:sym typeface="+mn-ea"/>
              </a:rPr>
              <a:t>) *  B_Gain</a:t>
            </a:r>
            <a:endParaRPr lang="en-US" altLang="zh-CN" sz="900"/>
          </a:p>
          <a:p>
            <a:endParaRPr lang="en-US" altLang="zh-CN" sz="900"/>
          </a:p>
        </p:txBody>
      </p:sp>
      <p:sp>
        <p:nvSpPr>
          <p:cNvPr id="18" name="文本框 17"/>
          <p:cNvSpPr txBox="1"/>
          <p:nvPr/>
        </p:nvSpPr>
        <p:spPr>
          <a:xfrm>
            <a:off x="4068445" y="3501390"/>
            <a:ext cx="3432175" cy="1128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       </a:t>
            </a:r>
            <a:r>
              <a:rPr lang="zh-CN" sz="900"/>
              <a:t>由于不同</a:t>
            </a:r>
            <a:r>
              <a:rPr lang="en-US" altLang="zh-CN" sz="900"/>
              <a:t>sensor</a:t>
            </a:r>
            <a:r>
              <a:rPr lang="zh-CN" altLang="en-US" sz="900"/>
              <a:t>在</a:t>
            </a:r>
            <a:r>
              <a:rPr lang="zh-CN" sz="900"/>
              <a:t>生产过程中的感光特性无法做到完全一致，为了保证最终颜色效果的一致性，需要利用</a:t>
            </a:r>
            <a:r>
              <a:rPr lang="en-US" altLang="zh-CN" sz="900"/>
              <a:t>otp</a:t>
            </a:r>
            <a:r>
              <a:rPr lang="zh-CN" altLang="en-US" sz="900"/>
              <a:t>的数据矫正。</a:t>
            </a:r>
            <a:endParaRPr lang="zh-CN" altLang="en-US" sz="900"/>
          </a:p>
          <a:p>
            <a:r>
              <a:rPr lang="en-US" altLang="zh-CN" sz="900"/>
              <a:t>       AWB otp</a:t>
            </a:r>
            <a:r>
              <a:rPr lang="zh-CN" altLang="en-US" sz="900"/>
              <a:t>数据与</a:t>
            </a:r>
            <a:r>
              <a:rPr lang="en-US" altLang="zh-CN" sz="900"/>
              <a:t>sensor ID</a:t>
            </a:r>
            <a:r>
              <a:rPr lang="zh-CN" altLang="en-US" sz="900"/>
              <a:t>严格对应，存储内容为同一个色温下的</a:t>
            </a:r>
            <a:r>
              <a:rPr lang="en-US" altLang="zh-CN" sz="900"/>
              <a:t>R/G</a:t>
            </a:r>
            <a:r>
              <a:rPr lang="zh-CN" altLang="en-US" sz="900"/>
              <a:t>、</a:t>
            </a:r>
            <a:r>
              <a:rPr lang="en-US" altLang="zh-CN" sz="900"/>
              <a:t>B/G</a:t>
            </a:r>
            <a:r>
              <a:rPr lang="zh-CN" altLang="en-US" sz="900"/>
              <a:t>值，</a:t>
            </a:r>
            <a:r>
              <a:rPr lang="en-US" altLang="zh-CN" sz="900"/>
              <a:t>golden</a:t>
            </a:r>
            <a:r>
              <a:rPr lang="zh-CN" altLang="en-US" sz="900"/>
              <a:t>值是根据较大量的数据统计得到的。</a:t>
            </a:r>
            <a:endParaRPr lang="zh-CN" altLang="en-US" sz="900"/>
          </a:p>
          <a:p>
            <a:r>
              <a:rPr lang="zh-CN" altLang="en-US" sz="900"/>
              <a:t> </a:t>
            </a:r>
            <a:r>
              <a:rPr lang="en-US" altLang="zh-CN" sz="900"/>
              <a:t>      </a:t>
            </a:r>
            <a:r>
              <a:rPr lang="zh-CN" altLang="en-US" sz="900"/>
              <a:t>矫正公式如上右式所示，以</a:t>
            </a:r>
            <a:r>
              <a:rPr lang="en-US" altLang="zh-CN" sz="900">
                <a:sym typeface="+mn-ea"/>
              </a:rPr>
              <a:t>R_Gain</a:t>
            </a:r>
            <a:r>
              <a:rPr lang="zh-CN" altLang="en-US" sz="900">
                <a:sym typeface="+mn-ea"/>
              </a:rPr>
              <a:t>为例</a:t>
            </a:r>
            <a:r>
              <a:rPr lang="zh-CN" altLang="en-US" sz="900"/>
              <a:t>，将第</a:t>
            </a:r>
            <a:r>
              <a:rPr lang="en-US" altLang="zh-CN" sz="900"/>
              <a:t>n</a:t>
            </a:r>
            <a:r>
              <a:rPr lang="zh-CN" altLang="en-US" sz="900"/>
              <a:t>颗</a:t>
            </a:r>
            <a:r>
              <a:rPr lang="en-US" altLang="zh-CN" sz="900"/>
              <a:t>sensor</a:t>
            </a:r>
            <a:r>
              <a:rPr lang="zh-CN" altLang="en-US" sz="900"/>
              <a:t>的</a:t>
            </a:r>
            <a:r>
              <a:rPr lang="en-US" altLang="zh-CN" sz="900"/>
              <a:t>otp</a:t>
            </a:r>
            <a:r>
              <a:rPr lang="zh-CN" altLang="en-US" sz="900"/>
              <a:t>数据中读出的</a:t>
            </a:r>
            <a:r>
              <a:rPr lang="en-US" altLang="zh-CN" sz="900">
                <a:sym typeface="+mn-ea"/>
              </a:rPr>
              <a:t>(R/G</a:t>
            </a:r>
            <a:r>
              <a:rPr lang="en-US" altLang="zh-CN" sz="900" baseline="-25000">
                <a:sym typeface="+mn-ea"/>
              </a:rPr>
              <a:t>(n)</a:t>
            </a:r>
            <a:r>
              <a:rPr lang="en-US" altLang="zh-CN" sz="900">
                <a:sym typeface="+mn-ea"/>
              </a:rPr>
              <a:t>)</a:t>
            </a:r>
            <a:r>
              <a:rPr lang="zh-CN" altLang="en-US" sz="900">
                <a:sym typeface="+mn-ea"/>
              </a:rPr>
              <a:t>与</a:t>
            </a:r>
            <a:r>
              <a:rPr lang="en-US" altLang="zh-CN" sz="900">
                <a:sym typeface="+mn-ea"/>
              </a:rPr>
              <a:t>(</a:t>
            </a:r>
            <a:r>
              <a:rPr lang="en-US" altLang="zh-CN" sz="900">
                <a:sym typeface="+mn-ea"/>
              </a:rPr>
              <a:t>R/G</a:t>
            </a:r>
            <a:r>
              <a:rPr lang="en-US" altLang="zh-CN" sz="900" baseline="-25000">
                <a:sym typeface="+mn-ea"/>
              </a:rPr>
              <a:t>(Golden)</a:t>
            </a:r>
            <a:r>
              <a:rPr lang="en-US" altLang="zh-CN" sz="900">
                <a:sym typeface="+mn-ea"/>
              </a:rPr>
              <a:t>)</a:t>
            </a:r>
            <a:r>
              <a:rPr lang="zh-CN" altLang="en-US" sz="900">
                <a:sym typeface="+mn-ea"/>
              </a:rPr>
              <a:t>做除法，得到的比例值乘到</a:t>
            </a:r>
            <a:r>
              <a:rPr lang="en-US" altLang="zh-CN" sz="900">
                <a:sym typeface="+mn-ea"/>
              </a:rPr>
              <a:t>R_Gain</a:t>
            </a:r>
            <a:r>
              <a:rPr lang="zh-CN" altLang="en-US" sz="900">
                <a:sym typeface="+mn-ea"/>
              </a:rPr>
              <a:t>上。</a:t>
            </a:r>
            <a:endParaRPr lang="zh-CN" sz="900"/>
          </a:p>
          <a:p>
            <a:endParaRPr lang="en-US" altLang="zh-CN" sz="900"/>
          </a:p>
        </p:txBody>
      </p:sp>
      <p:sp>
        <p:nvSpPr>
          <p:cNvPr id="19" name="文本框 18"/>
          <p:cNvSpPr txBox="1"/>
          <p:nvPr/>
        </p:nvSpPr>
        <p:spPr>
          <a:xfrm>
            <a:off x="3275965" y="1701165"/>
            <a:ext cx="2376805" cy="198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700">
                <a:sym typeface="+mn-ea"/>
              </a:rPr>
              <a:t>以</a:t>
            </a:r>
            <a:r>
              <a:rPr sz="700">
                <a:sym typeface="+mn-ea"/>
              </a:rPr>
              <a:t>F64V01AA-200-0JG_eeprom</a:t>
            </a:r>
            <a:r>
              <a:rPr lang="zh-CN" sz="700">
                <a:sym typeface="+mn-ea"/>
              </a:rPr>
              <a:t>批次的两颗</a:t>
            </a:r>
            <a:r>
              <a:rPr lang="en-US" altLang="zh-CN" sz="700">
                <a:sym typeface="+mn-ea"/>
              </a:rPr>
              <a:t>sensor</a:t>
            </a:r>
            <a:r>
              <a:rPr lang="zh-CN" altLang="en-US" sz="700">
                <a:sym typeface="+mn-ea"/>
              </a:rPr>
              <a:t>为例</a:t>
            </a:r>
            <a:r>
              <a:rPr lang="en-US" altLang="zh-CN" sz="700">
                <a:sym typeface="+mn-ea"/>
              </a:rPr>
              <a:t>:</a:t>
            </a:r>
            <a:endParaRPr lang="en-US" altLang="zh-CN" sz="7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介绍</a:t>
            </a:r>
            <a:endParaRPr lang="zh-CN" altLang="en-US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17310" y="1052830"/>
            <a:ext cx="1327785" cy="252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AE</a:t>
            </a:r>
            <a:r>
              <a:rPr lang="zh-CN" altLang="en-US" sz="900"/>
              <a:t>模块计算的亮度</a:t>
            </a:r>
            <a:r>
              <a:rPr lang="en-US" altLang="zh-CN" sz="900"/>
              <a:t>BV</a:t>
            </a:r>
            <a:endParaRPr lang="en-US" altLang="zh-CN" sz="900"/>
          </a:p>
        </p:txBody>
      </p:sp>
      <p:sp>
        <p:nvSpPr>
          <p:cNvPr id="4" name="文本框 3"/>
          <p:cNvSpPr txBox="1"/>
          <p:nvPr/>
        </p:nvSpPr>
        <p:spPr>
          <a:xfrm>
            <a:off x="3419475" y="1052830"/>
            <a:ext cx="175577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sz="1200" b="1"/>
              <a:t>Altek AWB </a:t>
            </a:r>
            <a:r>
              <a:rPr lang="zh-CN" altLang="en-US" sz="1200" b="1"/>
              <a:t>算法流程</a:t>
            </a:r>
            <a:endParaRPr lang="zh-CN" altLang="en-US" sz="1200" b="1"/>
          </a:p>
        </p:txBody>
      </p:sp>
      <p:sp>
        <p:nvSpPr>
          <p:cNvPr id="6" name="文本框 5"/>
          <p:cNvSpPr txBox="1"/>
          <p:nvPr/>
        </p:nvSpPr>
        <p:spPr>
          <a:xfrm>
            <a:off x="5431790" y="2060575"/>
            <a:ext cx="65214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/>
              <a:t>R_Gain, </a:t>
            </a:r>
            <a:endParaRPr lang="en-US" altLang="zh-CN" sz="1050"/>
          </a:p>
          <a:p>
            <a:r>
              <a:rPr lang="en-US" altLang="zh-CN" sz="1050"/>
              <a:t>B_Gain</a:t>
            </a:r>
            <a:r>
              <a:rPr lang="zh-CN" altLang="en-US" sz="1050"/>
              <a:t>，</a:t>
            </a:r>
            <a:endParaRPr lang="zh-CN" sz="1050"/>
          </a:p>
          <a:p>
            <a:pPr algn="l"/>
            <a:r>
              <a:rPr lang="zh-CN" altLang="en-US" sz="1050"/>
              <a:t>色温</a:t>
            </a:r>
            <a:endParaRPr lang="zh-CN" altLang="en-US" sz="1050"/>
          </a:p>
        </p:txBody>
      </p:sp>
      <p:graphicFrame>
        <p:nvGraphicFramePr>
          <p:cNvPr id="7" name="对象 6"/>
          <p:cNvGraphicFramePr/>
          <p:nvPr>
            <p:custDataLst>
              <p:tags r:id="rId1"/>
            </p:custDataLst>
          </p:nvPr>
        </p:nvGraphicFramePr>
        <p:xfrm>
          <a:off x="1115695" y="1628775"/>
          <a:ext cx="1506855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3444240" imgH="2602865" progId="Visio.Drawing.15">
                  <p:embed/>
                </p:oleObj>
              </mc:Choice>
              <mc:Fallback>
                <p:oleObj name="" r:id="rId2" imgW="3444240" imgH="260286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95" y="1628775"/>
                        <a:ext cx="1506855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d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59430" y="1521460"/>
            <a:ext cx="2014855" cy="1511935"/>
          </a:xfrm>
          <a:prstGeom prst="rect">
            <a:avLst/>
          </a:prstGeom>
        </p:spPr>
      </p:pic>
      <p:sp>
        <p:nvSpPr>
          <p:cNvPr id="18" name="右箭头 17"/>
          <p:cNvSpPr/>
          <p:nvPr>
            <p:custDataLst>
              <p:tags r:id="rId6"/>
            </p:custDataLst>
          </p:nvPr>
        </p:nvSpPr>
        <p:spPr>
          <a:xfrm>
            <a:off x="2699385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>
            <p:custDataLst>
              <p:tags r:id="rId7"/>
            </p:custDataLst>
          </p:nvPr>
        </p:nvSpPr>
        <p:spPr>
          <a:xfrm>
            <a:off x="4945380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03035" y="1732915"/>
            <a:ext cx="1265555" cy="1080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右箭头 10"/>
          <p:cNvSpPr/>
          <p:nvPr>
            <p:custDataLst>
              <p:tags r:id="rId10"/>
            </p:custDataLst>
          </p:nvPr>
        </p:nvSpPr>
        <p:spPr>
          <a:xfrm rot="5400000">
            <a:off x="6845300" y="1371600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1"/>
            </p:custDataLst>
          </p:nvPr>
        </p:nvSpPr>
        <p:spPr>
          <a:xfrm>
            <a:off x="6083935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12"/>
            </p:custDataLst>
          </p:nvPr>
        </p:nvSpPr>
        <p:spPr>
          <a:xfrm>
            <a:off x="7882890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316595" y="2070735"/>
            <a:ext cx="81788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/>
              <a:t>R_Gain’,</a:t>
            </a:r>
            <a:endParaRPr lang="en-US" altLang="zh-CN" sz="1050"/>
          </a:p>
          <a:p>
            <a:r>
              <a:rPr lang="en-US" altLang="zh-CN" sz="1050"/>
              <a:t>B_Gain’</a:t>
            </a:r>
            <a:endParaRPr lang="zh-CN" altLang="en-US" sz="1050"/>
          </a:p>
        </p:txBody>
      </p:sp>
      <p:sp>
        <p:nvSpPr>
          <p:cNvPr id="19" name="文本框 18"/>
          <p:cNvSpPr txBox="1"/>
          <p:nvPr/>
        </p:nvSpPr>
        <p:spPr>
          <a:xfrm>
            <a:off x="1219835" y="306895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1.</a:t>
            </a:r>
            <a:r>
              <a:rPr lang="zh-CN" altLang="en-US" sz="900"/>
              <a:t>分块</a:t>
            </a:r>
            <a:r>
              <a:rPr lang="en-US" altLang="zh-CN" sz="900"/>
              <a:t>RGB</a:t>
            </a:r>
            <a:r>
              <a:rPr lang="zh-CN" altLang="en-US" sz="900"/>
              <a:t>均值统计</a:t>
            </a:r>
            <a:endParaRPr lang="zh-CN" altLang="en-US" sz="900"/>
          </a:p>
        </p:txBody>
      </p:sp>
      <p:sp>
        <p:nvSpPr>
          <p:cNvPr id="21" name="文本框 20"/>
          <p:cNvSpPr txBox="1"/>
          <p:nvPr/>
        </p:nvSpPr>
        <p:spPr>
          <a:xfrm>
            <a:off x="6445885" y="3033395"/>
            <a:ext cx="1299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3.</a:t>
            </a:r>
            <a:r>
              <a:rPr lang="zh-CN" altLang="en-US" sz="900"/>
              <a:t>通过色温与亮度组成的</a:t>
            </a:r>
            <a:r>
              <a:rPr lang="en-US" altLang="zh-CN" sz="900"/>
              <a:t>2D shift table</a:t>
            </a:r>
            <a:endParaRPr lang="en-US" altLang="zh-CN" sz="900"/>
          </a:p>
        </p:txBody>
      </p:sp>
      <p:sp>
        <p:nvSpPr>
          <p:cNvPr id="22" name="右箭头 21"/>
          <p:cNvSpPr/>
          <p:nvPr>
            <p:custDataLst>
              <p:tags r:id="rId13"/>
            </p:custDataLst>
          </p:nvPr>
        </p:nvSpPr>
        <p:spPr>
          <a:xfrm>
            <a:off x="762635" y="2169795"/>
            <a:ext cx="339725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560" y="2150745"/>
            <a:ext cx="648335" cy="245110"/>
          </a:xfrm>
          <a:prstGeom prst="rect">
            <a:avLst/>
          </a:prstGeom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</a:t>
            </a:r>
            <a:r>
              <a: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endParaRPr lang="zh-CN" altLang="en-US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635" y="5265420"/>
            <a:ext cx="15227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900"/>
              <a:t>1.</a:t>
            </a:r>
            <a:r>
              <a:rPr lang="zh-CN" sz="900"/>
              <a:t>光源未知的一张</a:t>
            </a:r>
            <a:r>
              <a:rPr lang="en-US" altLang="zh-CN" sz="900"/>
              <a:t>raw</a:t>
            </a:r>
            <a:r>
              <a:rPr lang="zh-CN" altLang="en-US" sz="900"/>
              <a:t>图，分块为</a:t>
            </a:r>
            <a:r>
              <a:rPr lang="en-US" altLang="zh-CN" sz="900"/>
              <a:t>32*32</a:t>
            </a:r>
            <a:r>
              <a:rPr lang="zh-CN" altLang="en-US" sz="900"/>
              <a:t>块。计算其中第</a:t>
            </a:r>
            <a:r>
              <a:rPr lang="en-US" altLang="zh-CN" sz="900"/>
              <a:t>N</a:t>
            </a:r>
            <a:r>
              <a:rPr lang="zh-CN" altLang="en-US" sz="900"/>
              <a:t>块的</a:t>
            </a:r>
            <a:r>
              <a:rPr lang="en-US" altLang="zh-CN" sz="900"/>
              <a:t>RGB</a:t>
            </a:r>
            <a:r>
              <a:rPr lang="zh-CN" altLang="en-US" sz="900"/>
              <a:t>均值，得到</a:t>
            </a:r>
            <a:r>
              <a:rPr lang="en-US" altLang="zh-CN" sz="900"/>
              <a:t> R/G</a:t>
            </a:r>
            <a:r>
              <a:rPr lang="zh-CN" altLang="en-US" sz="900"/>
              <a:t>、</a:t>
            </a:r>
            <a:r>
              <a:rPr lang="en-US" altLang="zh-CN" sz="900"/>
              <a:t>B/G</a:t>
            </a:r>
            <a:endParaRPr lang="en-US" altLang="zh-CN" sz="900"/>
          </a:p>
        </p:txBody>
      </p:sp>
      <p:pic>
        <p:nvPicPr>
          <p:cNvPr id="31" name="图片 30" descr="d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54860" y="4145280"/>
            <a:ext cx="1493520" cy="112077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783330" y="4185285"/>
            <a:ext cx="1355725" cy="1089025"/>
          </a:xfrm>
          <a:prstGeom prst="rect">
            <a:avLst/>
          </a:prstGeom>
        </p:spPr>
      </p:pic>
      <p:pic>
        <p:nvPicPr>
          <p:cNvPr id="14" name="图片 13" descr="图片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39750" y="4295775"/>
            <a:ext cx="810895" cy="83439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749300" y="5034915"/>
            <a:ext cx="106045" cy="79375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右箭头 27"/>
          <p:cNvSpPr/>
          <p:nvPr>
            <p:custDataLst>
              <p:tags r:id="rId20"/>
            </p:custDataLst>
          </p:nvPr>
        </p:nvSpPr>
        <p:spPr>
          <a:xfrm>
            <a:off x="1553845" y="4606290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127250" y="5266055"/>
            <a:ext cx="12992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900"/>
              <a:t>2.</a:t>
            </a:r>
            <a:r>
              <a:rPr lang="zh-CN" altLang="en-US" sz="900"/>
              <a:t>第</a:t>
            </a:r>
            <a:r>
              <a:rPr lang="en-US" altLang="zh-CN" sz="900"/>
              <a:t>N</a:t>
            </a:r>
            <a:r>
              <a:rPr lang="zh-CN" altLang="en-US" sz="900"/>
              <a:t>块的</a:t>
            </a:r>
            <a:r>
              <a:rPr lang="en-US" altLang="zh-CN" sz="900"/>
              <a:t>R/G</a:t>
            </a:r>
            <a:r>
              <a:rPr lang="zh-CN" altLang="en-US" sz="900"/>
              <a:t>、</a:t>
            </a:r>
            <a:r>
              <a:rPr lang="en-US" altLang="zh-CN" sz="900"/>
              <a:t>B/G</a:t>
            </a:r>
            <a:r>
              <a:rPr lang="zh-CN" altLang="en-US" sz="900"/>
              <a:t>与几个典型光源的位置关系</a:t>
            </a:r>
            <a:endParaRPr lang="zh-CN" altLang="en-US" sz="900"/>
          </a:p>
        </p:txBody>
      </p:sp>
      <p:sp>
        <p:nvSpPr>
          <p:cNvPr id="30" name="文本框 29"/>
          <p:cNvSpPr txBox="1"/>
          <p:nvPr/>
        </p:nvSpPr>
        <p:spPr>
          <a:xfrm>
            <a:off x="3839845" y="5265420"/>
            <a:ext cx="1299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900"/>
              <a:t>3.</a:t>
            </a:r>
            <a:r>
              <a:rPr lang="zh-CN" altLang="en-US" sz="900"/>
              <a:t>找到</a:t>
            </a:r>
            <a:r>
              <a:rPr lang="zh-CN" sz="900"/>
              <a:t>距离最近的标准光源</a:t>
            </a:r>
            <a:endParaRPr lang="en-US" altLang="zh-CN" sz="900"/>
          </a:p>
        </p:txBody>
      </p:sp>
      <p:sp>
        <p:nvSpPr>
          <p:cNvPr id="35" name="文本框 34"/>
          <p:cNvSpPr txBox="1"/>
          <p:nvPr/>
        </p:nvSpPr>
        <p:spPr>
          <a:xfrm>
            <a:off x="5655310" y="5265420"/>
            <a:ext cx="12992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900"/>
              <a:t>4.</a:t>
            </a:r>
            <a:r>
              <a:rPr lang="zh-CN" altLang="en-US" sz="900"/>
              <a:t>计算与第</a:t>
            </a:r>
            <a:r>
              <a:rPr lang="en-US" altLang="zh-CN" sz="900"/>
              <a:t>N</a:t>
            </a:r>
            <a:r>
              <a:rPr lang="zh-CN" altLang="en-US" sz="900"/>
              <a:t>块的</a:t>
            </a:r>
            <a:r>
              <a:rPr lang="en-US" altLang="zh-CN" sz="900"/>
              <a:t>R/G</a:t>
            </a:r>
            <a:r>
              <a:rPr lang="zh-CN" altLang="en-US" sz="900"/>
              <a:t>、</a:t>
            </a:r>
            <a:r>
              <a:rPr lang="en-US" altLang="zh-CN" sz="900"/>
              <a:t>B/G</a:t>
            </a:r>
            <a:r>
              <a:rPr lang="zh-CN" sz="900"/>
              <a:t>距离最近的标准光源</a:t>
            </a:r>
            <a:endParaRPr lang="en-US" altLang="zh-CN" sz="900"/>
          </a:p>
        </p:txBody>
      </p:sp>
      <p:sp>
        <p:nvSpPr>
          <p:cNvPr id="36" name="右箭头 35"/>
          <p:cNvSpPr/>
          <p:nvPr>
            <p:custDataLst>
              <p:tags r:id="rId21"/>
            </p:custDataLst>
          </p:nvPr>
        </p:nvSpPr>
        <p:spPr>
          <a:xfrm>
            <a:off x="3460750" y="4606290"/>
            <a:ext cx="323215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>
            <p:custDataLst>
              <p:tags r:id="rId22"/>
            </p:custDataLst>
          </p:nvPr>
        </p:nvSpPr>
        <p:spPr>
          <a:xfrm>
            <a:off x="5116830" y="4606290"/>
            <a:ext cx="323215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583555" y="4309110"/>
            <a:ext cx="1279525" cy="88265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193800" y="6040755"/>
            <a:ext cx="6927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900">
                <a:sym typeface="+mn-ea"/>
              </a:rPr>
              <a:t>       </a:t>
            </a:r>
            <a:r>
              <a:rPr lang="zh-CN" altLang="en-US" sz="900">
                <a:sym typeface="+mn-ea"/>
              </a:rPr>
              <a:t>对</a:t>
            </a:r>
            <a:r>
              <a:rPr lang="en-US" altLang="zh-CN" sz="900">
                <a:sym typeface="+mn-ea"/>
              </a:rPr>
              <a:t>32*32</a:t>
            </a:r>
            <a:r>
              <a:rPr lang="zh-CN" altLang="en-US" sz="900">
                <a:sym typeface="+mn-ea"/>
              </a:rPr>
              <a:t>个分块做以上计算，将各块距离最近的标准光源点的</a:t>
            </a:r>
            <a:r>
              <a:rPr lang="en-US" altLang="zh-CN" sz="900">
                <a:sym typeface="+mn-ea"/>
              </a:rPr>
              <a:t>(r/g,b/g)</a:t>
            </a:r>
            <a:r>
              <a:rPr lang="zh-CN" altLang="en-US" sz="900">
                <a:sym typeface="+mn-ea"/>
              </a:rPr>
              <a:t>值乘以各个光源点的权重后相累加，并将与标准光源点的偏差相累加，除以</a:t>
            </a:r>
            <a:r>
              <a:rPr lang="en-US" altLang="zh-CN" sz="900">
                <a:sym typeface="+mn-ea"/>
              </a:rPr>
              <a:t>32*32</a:t>
            </a:r>
            <a:r>
              <a:rPr lang="zh-CN" altLang="en-US" sz="900">
                <a:sym typeface="+mn-ea"/>
              </a:rPr>
              <a:t>，得到预测光源的</a:t>
            </a:r>
            <a:r>
              <a:rPr lang="en-US" altLang="zh-CN" sz="900">
                <a:sym typeface="+mn-ea"/>
              </a:rPr>
              <a:t>(r/g,b/g)</a:t>
            </a:r>
            <a:r>
              <a:rPr lang="zh-CN" altLang="en-US" sz="900">
                <a:sym typeface="+mn-ea"/>
              </a:rPr>
              <a:t>。</a:t>
            </a:r>
            <a:endParaRPr lang="zh-CN" altLang="en-US" sz="900"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25"/>
            </p:custDataLst>
          </p:nvPr>
        </p:nvSpPr>
        <p:spPr>
          <a:xfrm>
            <a:off x="3204210" y="3680460"/>
            <a:ext cx="212915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sz="1200" b="1"/>
              <a:t>2.</a:t>
            </a:r>
            <a:r>
              <a:rPr lang="zh-CN" altLang="en-US" sz="1200" b="1"/>
              <a:t>算法概要</a:t>
            </a:r>
            <a:endParaRPr lang="zh-CN" altLang="en-US" sz="1200" b="1"/>
          </a:p>
        </p:txBody>
      </p:sp>
      <p:sp>
        <p:nvSpPr>
          <p:cNvPr id="40" name="左大括号 39"/>
          <p:cNvSpPr/>
          <p:nvPr>
            <p:custDataLst>
              <p:tags r:id="rId26"/>
            </p:custDataLst>
          </p:nvPr>
        </p:nvSpPr>
        <p:spPr>
          <a:xfrm rot="5400000">
            <a:off x="4295775" y="-601345"/>
            <a:ext cx="220345" cy="8020685"/>
          </a:xfrm>
          <a:prstGeom prst="leftBrace">
            <a:avLst>
              <a:gd name="adj1" fmla="val 8333"/>
              <a:gd name="adj2" fmla="val 52529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27"/>
            </p:custDataLst>
          </p:nvPr>
        </p:nvSpPr>
        <p:spPr>
          <a:xfrm>
            <a:off x="3635375" y="306895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2.AWB</a:t>
            </a:r>
            <a:r>
              <a:rPr lang="zh-CN" altLang="en-US" sz="900"/>
              <a:t>计算过程</a:t>
            </a:r>
            <a:endParaRPr lang="zh-CN" altLang="en-US" sz="9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459345" y="4197350"/>
            <a:ext cx="1403350" cy="11106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768590" y="5307965"/>
            <a:ext cx="9436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900"/>
              <a:t>预测光源落点</a:t>
            </a:r>
            <a:endParaRPr lang="zh-CN" altLang="en-US"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介绍</a:t>
            </a:r>
            <a:endParaRPr lang="zh-CN" altLang="en-US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17310" y="1052830"/>
            <a:ext cx="1327785" cy="252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AE</a:t>
            </a:r>
            <a:r>
              <a:rPr lang="zh-CN" altLang="en-US" sz="900"/>
              <a:t>模块计算的亮度</a:t>
            </a:r>
            <a:r>
              <a:rPr lang="en-US" altLang="zh-CN" sz="900"/>
              <a:t>BV</a:t>
            </a:r>
            <a:endParaRPr lang="en-US" altLang="zh-CN" sz="900"/>
          </a:p>
        </p:txBody>
      </p:sp>
      <p:sp>
        <p:nvSpPr>
          <p:cNvPr id="6" name="文本框 5"/>
          <p:cNvSpPr txBox="1"/>
          <p:nvPr/>
        </p:nvSpPr>
        <p:spPr>
          <a:xfrm>
            <a:off x="5377815" y="2066925"/>
            <a:ext cx="65214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/>
              <a:t>R_Gain, </a:t>
            </a:r>
            <a:endParaRPr lang="en-US" altLang="zh-CN" sz="1050"/>
          </a:p>
          <a:p>
            <a:r>
              <a:rPr lang="en-US" altLang="zh-CN" sz="1050"/>
              <a:t>B_Gain</a:t>
            </a:r>
            <a:r>
              <a:rPr lang="zh-CN" altLang="en-US" sz="1050"/>
              <a:t>，</a:t>
            </a:r>
            <a:endParaRPr lang="zh-CN" sz="1050"/>
          </a:p>
          <a:p>
            <a:pPr algn="l"/>
            <a:r>
              <a:rPr lang="zh-CN" altLang="en-US" sz="1050"/>
              <a:t>色温</a:t>
            </a:r>
            <a:endParaRPr lang="zh-CN" altLang="en-US" sz="1050"/>
          </a:p>
        </p:txBody>
      </p:sp>
      <p:graphicFrame>
        <p:nvGraphicFramePr>
          <p:cNvPr id="7" name="对象 6"/>
          <p:cNvGraphicFramePr/>
          <p:nvPr>
            <p:custDataLst>
              <p:tags r:id="rId1"/>
            </p:custDataLst>
          </p:nvPr>
        </p:nvGraphicFramePr>
        <p:xfrm>
          <a:off x="1087755" y="1628775"/>
          <a:ext cx="1506855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3444240" imgH="2602865" progId="Visio.Drawing.15">
                  <p:embed/>
                </p:oleObj>
              </mc:Choice>
              <mc:Fallback>
                <p:oleObj name="" r:id="rId2" imgW="3444240" imgH="260286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7755" y="1628775"/>
                        <a:ext cx="1506855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d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31490" y="1521460"/>
            <a:ext cx="2014855" cy="1511935"/>
          </a:xfrm>
          <a:prstGeom prst="rect">
            <a:avLst/>
          </a:prstGeom>
        </p:spPr>
      </p:pic>
      <p:sp>
        <p:nvSpPr>
          <p:cNvPr id="18" name="右箭头 17"/>
          <p:cNvSpPr/>
          <p:nvPr>
            <p:custDataLst>
              <p:tags r:id="rId6"/>
            </p:custDataLst>
          </p:nvPr>
        </p:nvSpPr>
        <p:spPr>
          <a:xfrm>
            <a:off x="2671445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>
            <p:custDataLst>
              <p:tags r:id="rId7"/>
            </p:custDataLst>
          </p:nvPr>
        </p:nvSpPr>
        <p:spPr>
          <a:xfrm>
            <a:off x="4917440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03035" y="1732915"/>
            <a:ext cx="1265555" cy="1080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右箭头 10"/>
          <p:cNvSpPr/>
          <p:nvPr>
            <p:custDataLst>
              <p:tags r:id="rId10"/>
            </p:custDataLst>
          </p:nvPr>
        </p:nvSpPr>
        <p:spPr>
          <a:xfrm rot="5400000">
            <a:off x="6845300" y="1371600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1"/>
            </p:custDataLst>
          </p:nvPr>
        </p:nvSpPr>
        <p:spPr>
          <a:xfrm>
            <a:off x="6026785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12"/>
            </p:custDataLst>
          </p:nvPr>
        </p:nvSpPr>
        <p:spPr>
          <a:xfrm>
            <a:off x="7882890" y="2169795"/>
            <a:ext cx="41910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316595" y="2070735"/>
            <a:ext cx="81788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/>
              <a:t>R_Gain’,</a:t>
            </a:r>
            <a:endParaRPr lang="en-US" altLang="zh-CN" sz="1050"/>
          </a:p>
          <a:p>
            <a:r>
              <a:rPr lang="en-US" altLang="zh-CN" sz="1050"/>
              <a:t>B_Gain’</a:t>
            </a:r>
            <a:endParaRPr lang="zh-CN" altLang="en-US" sz="1050"/>
          </a:p>
        </p:txBody>
      </p:sp>
      <p:sp>
        <p:nvSpPr>
          <p:cNvPr id="19" name="文本框 18"/>
          <p:cNvSpPr txBox="1"/>
          <p:nvPr/>
        </p:nvSpPr>
        <p:spPr>
          <a:xfrm>
            <a:off x="1191895" y="306895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1.</a:t>
            </a:r>
            <a:r>
              <a:rPr lang="zh-CN" altLang="en-US" sz="900"/>
              <a:t>分块</a:t>
            </a:r>
            <a:r>
              <a:rPr lang="en-US" altLang="zh-CN" sz="900"/>
              <a:t>RGB</a:t>
            </a:r>
            <a:r>
              <a:rPr lang="zh-CN" altLang="en-US" sz="900"/>
              <a:t>均值统计</a:t>
            </a:r>
            <a:endParaRPr lang="zh-CN" altLang="en-US" sz="900"/>
          </a:p>
        </p:txBody>
      </p:sp>
      <p:sp>
        <p:nvSpPr>
          <p:cNvPr id="21" name="文本框 20"/>
          <p:cNvSpPr txBox="1"/>
          <p:nvPr/>
        </p:nvSpPr>
        <p:spPr>
          <a:xfrm>
            <a:off x="6445885" y="3033395"/>
            <a:ext cx="1299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3.</a:t>
            </a:r>
            <a:r>
              <a:rPr lang="zh-CN" altLang="en-US" sz="900"/>
              <a:t>通过色温与亮度组成的</a:t>
            </a:r>
            <a:r>
              <a:rPr lang="en-US" altLang="zh-CN" sz="900"/>
              <a:t>2D shift table</a:t>
            </a:r>
            <a:endParaRPr lang="en-US" altLang="zh-CN" sz="900"/>
          </a:p>
        </p:txBody>
      </p:sp>
      <p:sp>
        <p:nvSpPr>
          <p:cNvPr id="22" name="右箭头 21"/>
          <p:cNvSpPr/>
          <p:nvPr>
            <p:custDataLst>
              <p:tags r:id="rId13"/>
            </p:custDataLst>
          </p:nvPr>
        </p:nvSpPr>
        <p:spPr>
          <a:xfrm>
            <a:off x="734695" y="2169795"/>
            <a:ext cx="339725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620" y="2150745"/>
            <a:ext cx="648335" cy="245110"/>
          </a:xfrm>
          <a:prstGeom prst="rect">
            <a:avLst/>
          </a:prstGeom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</a:t>
            </a:r>
            <a:r>
              <a:rPr lang="zh-CN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endParaRPr lang="zh-CN" altLang="en-US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左大括号 1"/>
          <p:cNvSpPr/>
          <p:nvPr/>
        </p:nvSpPr>
        <p:spPr>
          <a:xfrm rot="5400000">
            <a:off x="4238625" y="-479425"/>
            <a:ext cx="255905" cy="8020685"/>
          </a:xfrm>
          <a:prstGeom prst="leftBrace">
            <a:avLst>
              <a:gd name="adj1" fmla="val 8333"/>
              <a:gd name="adj2" fmla="val 1630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225040" y="4418965"/>
            <a:ext cx="2167255" cy="951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/>
            <a:r>
              <a:rPr lang="en-US" altLang="zh-CN" sz="900"/>
              <a:t>       Altek</a:t>
            </a:r>
            <a:r>
              <a:rPr lang="zh-CN" altLang="en-US" sz="900"/>
              <a:t>提供的</a:t>
            </a:r>
            <a:r>
              <a:rPr lang="en-US" altLang="zh-CN" sz="900"/>
              <a:t>2DLUT</a:t>
            </a:r>
            <a:r>
              <a:rPr lang="zh-CN" altLang="en-US" sz="900"/>
              <a:t>，由亮度</a:t>
            </a:r>
            <a:r>
              <a:rPr lang="en-US" altLang="zh-CN" sz="900"/>
              <a:t>-</a:t>
            </a:r>
            <a:r>
              <a:rPr lang="zh-CN" altLang="en-US" sz="900"/>
              <a:t>色温组合来调整</a:t>
            </a:r>
            <a:r>
              <a:rPr lang="en-US" altLang="zh-CN" sz="900"/>
              <a:t>RGain</a:t>
            </a:r>
            <a:r>
              <a:rPr lang="zh-CN" altLang="en-US" sz="900"/>
              <a:t>和</a:t>
            </a:r>
            <a:r>
              <a:rPr lang="en-US" altLang="zh-CN" sz="900"/>
              <a:t>BGain</a:t>
            </a:r>
            <a:r>
              <a:rPr lang="zh-CN" altLang="en-US" sz="900"/>
              <a:t>的值。</a:t>
            </a:r>
            <a:endParaRPr lang="zh-CN" altLang="en-US" sz="900"/>
          </a:p>
          <a:p>
            <a:pPr algn="just"/>
            <a:r>
              <a:rPr lang="en-US" altLang="zh-CN" sz="900"/>
              <a:t>        --</a:t>
            </a:r>
            <a:r>
              <a:rPr lang="zh-CN" altLang="en-US" sz="900"/>
              <a:t>亮度仅有</a:t>
            </a:r>
            <a:r>
              <a:rPr lang="en-US" altLang="zh-CN" sz="900"/>
              <a:t>2</a:t>
            </a:r>
            <a:r>
              <a:rPr lang="zh-CN" altLang="en-US" sz="900"/>
              <a:t>个等级</a:t>
            </a:r>
            <a:endParaRPr lang="zh-CN" altLang="en-US" sz="900"/>
          </a:p>
          <a:p>
            <a:pPr algn="just"/>
            <a:r>
              <a:rPr lang="en-US" altLang="zh-CN" sz="900"/>
              <a:t>        --</a:t>
            </a:r>
            <a:r>
              <a:rPr lang="zh-CN" altLang="en-US" sz="900"/>
              <a:t>色温仅有</a:t>
            </a:r>
            <a:r>
              <a:rPr lang="en-US" altLang="zh-CN" sz="900"/>
              <a:t>6</a:t>
            </a:r>
            <a:r>
              <a:rPr lang="zh-CN" altLang="en-US" sz="900"/>
              <a:t>个等级</a:t>
            </a:r>
            <a:endParaRPr lang="zh-CN" altLang="en-US" sz="900"/>
          </a:p>
          <a:p>
            <a:pPr algn="just"/>
            <a:r>
              <a:rPr lang="en-US" altLang="zh-CN" sz="900"/>
              <a:t>       </a:t>
            </a:r>
            <a:r>
              <a:rPr lang="zh-CN" altLang="en-US" sz="900"/>
              <a:t>是一张粒度很粗、调试性差的表。</a:t>
            </a:r>
            <a:endParaRPr lang="zh-CN" altLang="en-US" sz="900"/>
          </a:p>
        </p:txBody>
      </p:sp>
      <p:sp>
        <p:nvSpPr>
          <p:cNvPr id="33" name="文本框 32"/>
          <p:cNvSpPr txBox="1"/>
          <p:nvPr/>
        </p:nvSpPr>
        <p:spPr>
          <a:xfrm>
            <a:off x="3535680" y="306895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2.AWB</a:t>
            </a:r>
            <a:r>
              <a:rPr lang="zh-CN" altLang="en-US" sz="900"/>
              <a:t>计算过程</a:t>
            </a:r>
            <a:endParaRPr lang="zh-CN" altLang="en-US" sz="900"/>
          </a:p>
        </p:txBody>
      </p:sp>
      <p:sp>
        <p:nvSpPr>
          <p:cNvPr id="58" name="文本框 57"/>
          <p:cNvSpPr txBox="1"/>
          <p:nvPr>
            <p:custDataLst>
              <p:tags r:id="rId14"/>
            </p:custDataLst>
          </p:nvPr>
        </p:nvSpPr>
        <p:spPr>
          <a:xfrm>
            <a:off x="3204210" y="3680460"/>
            <a:ext cx="212915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sz="1200" b="1"/>
              <a:t>3.</a:t>
            </a:r>
            <a:r>
              <a:rPr lang="zh-CN" altLang="en-US" sz="1200" b="1"/>
              <a:t>效果调试</a:t>
            </a:r>
            <a:endParaRPr lang="zh-CN" altLang="en-US" sz="12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1940" y="4190365"/>
            <a:ext cx="1943100" cy="1319530"/>
          </a:xfrm>
          <a:prstGeom prst="rect">
            <a:avLst/>
          </a:prstGeom>
        </p:spPr>
      </p:pic>
      <p:sp>
        <p:nvSpPr>
          <p:cNvPr id="50" name="矩形 49"/>
          <p:cNvSpPr/>
          <p:nvPr>
            <p:custDataLst>
              <p:tags r:id="rId17"/>
            </p:custDataLst>
          </p:nvPr>
        </p:nvSpPr>
        <p:spPr>
          <a:xfrm>
            <a:off x="311785" y="4361180"/>
            <a:ext cx="525145" cy="15430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18"/>
            </p:custDataLst>
          </p:nvPr>
        </p:nvSpPr>
        <p:spPr>
          <a:xfrm>
            <a:off x="311785" y="4725035"/>
            <a:ext cx="1402715" cy="15430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147945" y="4509135"/>
            <a:ext cx="3359150" cy="32194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083935" y="4964430"/>
            <a:ext cx="1584960" cy="203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/>
            <a:r>
              <a:rPr lang="zh-CN" sz="900"/>
              <a:t>调整各个标定光源的权重</a:t>
            </a:r>
            <a:endParaRPr lang="zh-CN" sz="900"/>
          </a:p>
        </p:txBody>
      </p:sp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1475740" y="5877560"/>
            <a:ext cx="69278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1000">
                <a:sym typeface="+mn-ea"/>
              </a:rPr>
              <a:t>       </a:t>
            </a:r>
            <a:r>
              <a:rPr lang="zh-CN" altLang="en-US" sz="1000">
                <a:sym typeface="+mn-ea"/>
              </a:rPr>
              <a:t>只有以上两种调试方式，可以对整体颜色风格做一些调整，但无法进行比较精细的颜色效果改动。</a:t>
            </a:r>
            <a:endParaRPr lang="zh-CN" altLang="en-US" sz="1000"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22"/>
            </p:custDataLst>
          </p:nvPr>
        </p:nvSpPr>
        <p:spPr>
          <a:xfrm>
            <a:off x="3419475" y="1052830"/>
            <a:ext cx="1755775" cy="275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sz="1200" b="1"/>
              <a:t>Altek AWB </a:t>
            </a:r>
            <a:r>
              <a:rPr lang="zh-CN" altLang="en-US" sz="1200" b="1"/>
              <a:t>算法流程</a:t>
            </a:r>
            <a:endParaRPr lang="zh-CN" altLang="en-US" sz="1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395605" y="1340168"/>
            <a:ext cx="8229600" cy="1143000"/>
          </a:xfrm>
        </p:spPr>
        <p:txBody>
          <a:bodyPr/>
          <a:p>
            <a:r>
              <a:rPr lang="en-US" altLang="zh-CN" sz="3200">
                <a:solidFill>
                  <a:srgbClr val="0070C0"/>
                </a:solidFill>
                <a:sym typeface="+mn-ea"/>
              </a:rPr>
              <a:t>2.AWB</a:t>
            </a:r>
            <a:r>
              <a:rPr lang="zh-CN" altLang="en-US" sz="3200">
                <a:solidFill>
                  <a:srgbClr val="0070C0"/>
                </a:solidFill>
                <a:sym typeface="+mn-ea"/>
              </a:rPr>
              <a:t>算法迭代更新方向</a:t>
            </a:r>
            <a:endParaRPr lang="zh-CN" altLang="en-US" sz="3200">
              <a:solidFill>
                <a:srgbClr val="0070C0"/>
              </a:solidFill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023620" y="2564765"/>
          <a:ext cx="697357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0175"/>
                <a:gridCol w="176339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Altek AWB</a:t>
                      </a: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算法问题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迭代状态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算法较为简单，白平衡准确度不高</a:t>
                      </a:r>
                      <a:r>
                        <a:rPr lang="en-US" altLang="zh-CN" sz="1600" b="1">
                          <a:sym typeface="+mn-ea"/>
                        </a:rPr>
                        <a:t> </a:t>
                      </a:r>
                      <a:endParaRPr lang="en-US" altLang="zh-CN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Done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颜色风格倾向性可调整的参数种类较少、粒度较粗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Done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不支持通过</a:t>
                      </a:r>
                      <a:r>
                        <a:rPr lang="en-US" altLang="zh-CN" sz="1600" b="1">
                          <a:sym typeface="+mn-ea"/>
                        </a:rPr>
                        <a:t>R\G</a:t>
                      </a:r>
                      <a:r>
                        <a:rPr lang="zh-CN" altLang="en-US" sz="1600" b="1">
                          <a:sym typeface="+mn-ea"/>
                        </a:rPr>
                        <a:t>、</a:t>
                      </a:r>
                      <a:r>
                        <a:rPr lang="en-US" altLang="zh-CN" sz="1600" b="1">
                          <a:sym typeface="+mn-ea"/>
                        </a:rPr>
                        <a:t>B\G</a:t>
                      </a:r>
                      <a:r>
                        <a:rPr lang="zh-CN" altLang="en-US" sz="1600" b="1">
                          <a:sym typeface="+mn-ea"/>
                        </a:rPr>
                        <a:t>平面的落点特征进行特定场景识别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Done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600" b="1">
                          <a:sym typeface="+mn-ea"/>
                        </a:rPr>
                        <a:t>混合光源场景的白平衡参数可调试性差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Done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调试精度粗、难度大，参数不可复用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Done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缺少时序收敛算法部分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Doing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ym typeface="+mn-ea"/>
                        </a:rPr>
                        <a:t>缺少双目一致性算法部分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Doing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sym typeface="+mn-ea"/>
                        </a:rPr>
                        <a:t>MR</a:t>
                      </a:r>
                      <a:r>
                        <a:rPr lang="zh-CN" altLang="en-US" sz="1600" b="1">
                          <a:sym typeface="+mn-ea"/>
                        </a:rPr>
                        <a:t>相关的难点场景：例如手遮挡引起偏色</a:t>
                      </a:r>
                      <a:endParaRPr lang="zh-CN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Doing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68730"/>
            <a:ext cx="76815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【算法较为简单，白平衡准确度不高】</a:t>
            </a:r>
            <a:r>
              <a:rPr lang="en-US" altLang="zh-CN" sz="1200">
                <a:sym typeface="+mn-ea"/>
              </a:rPr>
              <a:t>-- </a:t>
            </a:r>
            <a:r>
              <a:rPr lang="zh-CN" altLang="en-US" sz="1200">
                <a:sym typeface="+mn-ea"/>
              </a:rPr>
              <a:t>采用更精细的权重与距离算法、在更合适的颜色空间进行调试；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215" y="1772920"/>
            <a:ext cx="1751965" cy="139319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539750" y="3213100"/>
            <a:ext cx="3701415" cy="427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900" b="1">
                <a:sym typeface="+mn-ea"/>
              </a:rPr>
              <a:t>Altek AWB</a:t>
            </a:r>
            <a:r>
              <a:rPr lang="zh-CN" altLang="en-US" sz="900" b="1">
                <a:sym typeface="+mn-ea"/>
              </a:rPr>
              <a:t>算法没有对输入统计数据做处理。</a:t>
            </a:r>
            <a:r>
              <a:rPr lang="zh-CN" altLang="en-US" sz="900">
                <a:sym typeface="+mn-ea"/>
              </a:rPr>
              <a:t>我们将</a:t>
            </a:r>
            <a:r>
              <a:rPr lang="zh-CN" altLang="en-US" sz="900"/>
              <a:t>对参与光源预计的统计点进行筛选剔除，如右上图所示。避免距离标准光源落点较远的点对光源预测的影响。</a:t>
            </a:r>
            <a:endParaRPr lang="zh-CN" altLang="en-US" sz="900"/>
          </a:p>
        </p:txBody>
      </p:sp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67585" y="1772920"/>
            <a:ext cx="1870710" cy="14116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60515" y="1772920"/>
            <a:ext cx="1751965" cy="139319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572635" y="3231515"/>
            <a:ext cx="3701415" cy="6267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900" b="1">
                <a:sym typeface="+mn-ea"/>
              </a:rPr>
              <a:t>Altek AWB</a:t>
            </a:r>
            <a:r>
              <a:rPr lang="zh-CN" altLang="en-US" sz="900" b="1">
                <a:sym typeface="+mn-ea"/>
              </a:rPr>
              <a:t>算法只用了</a:t>
            </a:r>
            <a:r>
              <a:rPr lang="zh-CN" sz="900" b="1">
                <a:sym typeface="+mn-ea"/>
              </a:rPr>
              <a:t>几个典型光源点的离散数据做锚定点</a:t>
            </a:r>
            <a:r>
              <a:rPr lang="zh-CN" altLang="en-US" sz="900" b="1">
                <a:sym typeface="+mn-ea"/>
              </a:rPr>
              <a:t>。</a:t>
            </a:r>
            <a:r>
              <a:rPr lang="zh-CN" altLang="en-US" sz="900">
                <a:sym typeface="+mn-ea"/>
              </a:rPr>
              <a:t>我们准备增加标定光源，把</a:t>
            </a:r>
            <a:r>
              <a:rPr lang="zh-CN" altLang="en-US" sz="900"/>
              <a:t>标准光源落点拟合为一条色温曲线，按统计点与色温曲线的距离加权计算最终光源。使距离色温曲线近的点获得更大权重。</a:t>
            </a:r>
            <a:endParaRPr lang="zh-CN" altLang="en-US" sz="900"/>
          </a:p>
        </p:txBody>
      </p:sp>
      <p:sp>
        <p:nvSpPr>
          <p:cNvPr id="18" name="椭圆 17"/>
          <p:cNvSpPr/>
          <p:nvPr/>
        </p:nvSpPr>
        <p:spPr>
          <a:xfrm>
            <a:off x="7596505" y="2564765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308850" y="2708910"/>
            <a:ext cx="91440" cy="920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60290" y="1772920"/>
            <a:ext cx="1734185" cy="138874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2987675" y="6186170"/>
            <a:ext cx="2427605" cy="231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sz="900" b="1"/>
              <a:t>小面积肤色使</a:t>
            </a:r>
            <a:r>
              <a:rPr lang="en-US" altLang="zh-CN" sz="900" b="1"/>
              <a:t>AWB</a:t>
            </a:r>
            <a:r>
              <a:rPr lang="zh-CN" altLang="en-US" sz="900" b="1"/>
              <a:t>参数有较大变化</a:t>
            </a:r>
            <a:endParaRPr lang="zh-CN" sz="900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47495" y="3933190"/>
            <a:ext cx="541655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7540" y="5861050"/>
            <a:ext cx="5542915" cy="617855"/>
          </a:xfrm>
        </p:spPr>
        <p:txBody>
          <a:bodyPr>
            <a:noAutofit/>
          </a:bodyPr>
          <a:p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手遮挡情况下的偏色属于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AWB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算法的痛点问题，目前仍在持续优化中。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3940" y="1525905"/>
            <a:ext cx="4270375" cy="1614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42615" y="3628390"/>
            <a:ext cx="2172335" cy="1630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71550" y="3622675"/>
            <a:ext cx="2171065" cy="1636395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746875" y="4433570"/>
            <a:ext cx="165417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chemeClr val="tx1">
                    <a:lumMod val="85000"/>
                    <a:lumOff val="15000"/>
                  </a:schemeClr>
                </a:solidFill>
              </a:rPr>
              <a:t>甬江实验室抵近拍摄墙面</a:t>
            </a:r>
            <a:endParaRPr lang="zh-CN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2700020" y="3181985"/>
            <a:ext cx="129921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quest 3</a:t>
            </a:r>
            <a:r>
              <a:rPr lang="zh-CN" altLang="en-US" sz="900"/>
              <a:t>效果</a:t>
            </a:r>
            <a:endParaRPr lang="zh-CN" altLang="en-US" sz="900"/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628265" y="5436870"/>
            <a:ext cx="87058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当前版本效果</a:t>
            </a:r>
            <a:endParaRPr lang="zh-CN" altLang="en-US" sz="900"/>
          </a:p>
        </p:txBody>
      </p:sp>
      <p:sp>
        <p:nvSpPr>
          <p:cNvPr id="9" name="标题 2"/>
          <p:cNvSpPr/>
          <p:nvPr>
            <p:custDataLst>
              <p:tags r:id="rId10"/>
            </p:custDataLst>
          </p:nvPr>
        </p:nvSpPr>
        <p:spPr>
          <a:xfrm>
            <a:off x="267136" y="166045"/>
            <a:ext cx="6955206" cy="61796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100" b="0" i="0" u="none" kern="1200" baseline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3935" y="2417445"/>
            <a:ext cx="2599690" cy="19475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58585" y="2849245"/>
            <a:ext cx="432435" cy="3600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196340"/>
            <a:ext cx="752411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altLang="en-US" sz="1400" b="1">
                <a:sym typeface="+mn-ea"/>
              </a:rPr>
              <a:t>不支持进行按场景的针对性的调整】</a:t>
            </a:r>
            <a:r>
              <a:rPr lang="en-US" altLang="zh-CN" sz="1200">
                <a:sym typeface="+mn-ea"/>
              </a:rPr>
              <a:t>-- </a:t>
            </a:r>
            <a:r>
              <a:rPr lang="zh-CN" altLang="en-US" sz="1200">
                <a:sym typeface="+mn-ea"/>
              </a:rPr>
              <a:t>通过设置</a:t>
            </a:r>
            <a:r>
              <a:rPr lang="en-US" altLang="zh-CN" sz="1200">
                <a:sym typeface="+mn-ea"/>
              </a:rPr>
              <a:t>R\G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B\G</a:t>
            </a:r>
            <a:r>
              <a:rPr lang="zh-CN" altLang="en-US" sz="1200">
                <a:sym typeface="+mn-ea"/>
              </a:rPr>
              <a:t>平面的颜色区域，进行按场景的白平衡参数调整；</a:t>
            </a:r>
            <a:r>
              <a:rPr lang="zh-CN" altLang="en-US" sz="1200" b="1">
                <a:sym typeface="+mn-ea"/>
              </a:rPr>
              <a:t>设计好颜色区域的位置、大小、权重、色温偏移量、相互重叠关系是精细的白平衡参数调试的重要条件。</a:t>
            </a:r>
            <a:endParaRPr lang="zh-CN" altLang="en-US" sz="1200"/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1764030" y="3359150"/>
            <a:ext cx="1600200" cy="199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现有算法未区分颜色区域</a:t>
            </a:r>
            <a:endParaRPr lang="zh-CN" altLang="en-US" sz="900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636770" y="5721350"/>
            <a:ext cx="1141095" cy="199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900">
                <a:sym typeface="+mn-ea"/>
              </a:rPr>
              <a:t>R\G</a:t>
            </a:r>
            <a:r>
              <a:rPr lang="zh-CN" altLang="en-US" sz="900">
                <a:sym typeface="+mn-ea"/>
              </a:rPr>
              <a:t>、</a:t>
            </a:r>
            <a:r>
              <a:rPr lang="en-US" altLang="zh-CN" sz="900">
                <a:sym typeface="+mn-ea"/>
              </a:rPr>
              <a:t>B\G</a:t>
            </a:r>
            <a:r>
              <a:rPr lang="zh-CN" altLang="en-US" sz="900">
                <a:sym typeface="+mn-ea"/>
              </a:rPr>
              <a:t>平面颜色区</a:t>
            </a:r>
            <a:endParaRPr lang="zh-CN" altLang="en-US" sz="90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94485" y="1915160"/>
            <a:ext cx="1815465" cy="14439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044700" y="5667375"/>
            <a:ext cx="1141095" cy="199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图像的颜色区归属</a:t>
            </a:r>
            <a:endParaRPr lang="zh-CN" altLang="en-US" sz="9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19885" y="4144010"/>
            <a:ext cx="1940560" cy="14497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26319" r="29656"/>
          <a:stretch>
            <a:fillRect/>
          </a:stretch>
        </p:blipFill>
        <p:spPr>
          <a:xfrm>
            <a:off x="7028180" y="3531235"/>
            <a:ext cx="1591310" cy="32137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0988" b="8873"/>
          <a:stretch>
            <a:fillRect/>
          </a:stretch>
        </p:blipFill>
        <p:spPr>
          <a:xfrm>
            <a:off x="4256405" y="4058285"/>
            <a:ext cx="1974215" cy="1602740"/>
          </a:xfrm>
          <a:prstGeom prst="rect">
            <a:avLst/>
          </a:prstGeom>
        </p:spPr>
      </p:pic>
      <p:sp>
        <p:nvSpPr>
          <p:cNvPr id="24" name="右箭头 23"/>
          <p:cNvSpPr/>
          <p:nvPr>
            <p:custDataLst>
              <p:tags r:id="rId12"/>
            </p:custDataLst>
          </p:nvPr>
        </p:nvSpPr>
        <p:spPr>
          <a:xfrm>
            <a:off x="6453505" y="4776470"/>
            <a:ext cx="347345" cy="185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>
            <p:custDataLst>
              <p:tags r:id="rId13"/>
            </p:custDataLst>
          </p:nvPr>
        </p:nvSpPr>
        <p:spPr>
          <a:xfrm>
            <a:off x="3679825" y="4776470"/>
            <a:ext cx="347345" cy="185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780155" y="1936115"/>
            <a:ext cx="3103245" cy="133096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6"/>
            </p:custDataLst>
          </p:nvPr>
        </p:nvSpPr>
        <p:spPr>
          <a:xfrm>
            <a:off x="4500245" y="3355340"/>
            <a:ext cx="2351405" cy="199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绿植区域相比</a:t>
            </a:r>
            <a:r>
              <a:rPr lang="en-US" altLang="zh-CN" sz="900"/>
              <a:t>Nikon</a:t>
            </a:r>
            <a:r>
              <a:rPr lang="zh-CN" altLang="en-US" sz="900"/>
              <a:t>、</a:t>
            </a:r>
            <a:r>
              <a:rPr lang="en-US" altLang="zh-CN" sz="900"/>
              <a:t>iphone</a:t>
            </a:r>
            <a:endParaRPr lang="en-US" altLang="zh-CN" sz="900"/>
          </a:p>
        </p:txBody>
      </p:sp>
      <p:cxnSp>
        <p:nvCxnSpPr>
          <p:cNvPr id="6" name="直接连接符 5"/>
          <p:cNvCxnSpPr/>
          <p:nvPr/>
        </p:nvCxnSpPr>
        <p:spPr>
          <a:xfrm>
            <a:off x="473710" y="3562350"/>
            <a:ext cx="7554595" cy="10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219710" y="4686300"/>
            <a:ext cx="1033780" cy="27559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p>
            <a:pPr algn="ctr"/>
            <a:r>
              <a:rPr lang="zh-CN" altLang="en-US" sz="1200" b="1"/>
              <a:t>迭代后算法</a:t>
            </a:r>
            <a:endParaRPr lang="zh-CN" altLang="en-US" sz="1200" b="1"/>
          </a:p>
        </p:txBody>
      </p:sp>
      <p:sp>
        <p:nvSpPr>
          <p:cNvPr id="7" name="文本框 6"/>
          <p:cNvSpPr txBox="1"/>
          <p:nvPr>
            <p:custDataLst>
              <p:tags r:id="rId18"/>
            </p:custDataLst>
          </p:nvPr>
        </p:nvSpPr>
        <p:spPr>
          <a:xfrm>
            <a:off x="219710" y="2492375"/>
            <a:ext cx="1033780" cy="27559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altek</a:t>
            </a:r>
            <a:r>
              <a:rPr lang="zh-CN" sz="1200" b="1"/>
              <a:t>算法</a:t>
            </a:r>
            <a:endParaRPr lang="zh-CN" sz="1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altek AWB</a:t>
            </a:r>
            <a:r>
              <a:rPr lang="zh-CN" altLang="en-US">
                <a:sym typeface="+mn-ea"/>
              </a:rPr>
              <a:t>迭代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1031" y="2204720"/>
            <a:ext cx="2130743" cy="15982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364456" y="3835876"/>
            <a:ext cx="88392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50"/>
              <a:t>天空偏灰</a:t>
            </a:r>
            <a:endParaRPr lang="zh-CN" altLang="en-US" sz="105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167" t="41206" r="62371" b="3333"/>
          <a:stretch>
            <a:fillRect/>
          </a:stretch>
        </p:blipFill>
        <p:spPr>
          <a:xfrm>
            <a:off x="3203258" y="2204720"/>
            <a:ext cx="2152174" cy="1606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42227" t="41079" r="28333" b="9381"/>
          <a:stretch>
            <a:fillRect/>
          </a:stretch>
        </p:blipFill>
        <p:spPr>
          <a:xfrm>
            <a:off x="6011863" y="2140268"/>
            <a:ext cx="2069306" cy="1662113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156325" y="3844290"/>
            <a:ext cx="191833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50">
                <a:sym typeface="+mn-ea"/>
              </a:rPr>
              <a:t>R\G</a:t>
            </a:r>
            <a:r>
              <a:rPr lang="zh-CN" altLang="en-US" sz="1050">
                <a:sym typeface="+mn-ea"/>
              </a:rPr>
              <a:t>、</a:t>
            </a:r>
            <a:r>
              <a:rPr lang="en-US" altLang="zh-CN" sz="1050">
                <a:sym typeface="+mn-ea"/>
              </a:rPr>
              <a:t>B\G</a:t>
            </a:r>
            <a:r>
              <a:rPr lang="zh-CN" altLang="en-US" sz="1050">
                <a:sym typeface="+mn-ea"/>
              </a:rPr>
              <a:t>平面的颜色分布</a:t>
            </a:r>
            <a:endParaRPr lang="zh-CN" altLang="en-US" sz="105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rcRect l="75823" t="28421"/>
          <a:stretch>
            <a:fillRect/>
          </a:stretch>
        </p:blipFill>
        <p:spPr>
          <a:xfrm>
            <a:off x="6659563" y="4508183"/>
            <a:ext cx="1055846" cy="1492091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4844891" y="4692650"/>
            <a:ext cx="1423511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50"/>
              <a:t>蓝区过多，</a:t>
            </a:r>
            <a:r>
              <a:rPr lang="en-US" altLang="zh-CN" sz="1050"/>
              <a:t>b/g</a:t>
            </a:r>
            <a:r>
              <a:rPr lang="zh-CN" altLang="en-US" sz="1050"/>
              <a:t>很大，导致</a:t>
            </a:r>
            <a:r>
              <a:rPr lang="en-US" altLang="zh-CN" sz="1050"/>
              <a:t>bGain</a:t>
            </a:r>
            <a:r>
              <a:rPr lang="zh-CN" altLang="en-US" sz="1050"/>
              <a:t>小，估计色温偏大，蓝色分量小导致蓝色偏灰。</a:t>
            </a:r>
            <a:endParaRPr lang="zh-CN" altLang="en-US" sz="1050"/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3159443" y="4692650"/>
            <a:ext cx="1343025" cy="58388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050"/>
              <a:t>1.</a:t>
            </a:r>
            <a:r>
              <a:rPr lang="zh-CN" altLang="en-US" sz="1050"/>
              <a:t>调整蓝区色温、色调偏移量；</a:t>
            </a:r>
            <a:endParaRPr lang="zh-CN" altLang="en-US" sz="1050"/>
          </a:p>
          <a:p>
            <a:r>
              <a:rPr lang="en-US" altLang="zh-CN" sz="1050"/>
              <a:t>2.</a:t>
            </a:r>
            <a:r>
              <a:rPr lang="zh-CN" altLang="en-US" sz="1050"/>
              <a:t>调整蓝色区域的顶点坐标位置；</a:t>
            </a:r>
            <a:endParaRPr lang="zh-CN" altLang="en-US" sz="1050"/>
          </a:p>
          <a:p>
            <a:endParaRPr lang="zh-CN" altLang="en-US" sz="105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44366" y="4344035"/>
            <a:ext cx="1928336" cy="165639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 sz="105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50003"/>
          <a:stretch>
            <a:fillRect/>
          </a:stretch>
        </p:blipFill>
        <p:spPr>
          <a:xfrm>
            <a:off x="631190" y="4229735"/>
            <a:ext cx="2130425" cy="1591310"/>
          </a:xfrm>
          <a:prstGeom prst="rect">
            <a:avLst/>
          </a:prstGeom>
        </p:spPr>
      </p:pic>
      <p:sp>
        <p:nvSpPr>
          <p:cNvPr id="28" name="右箭头 27"/>
          <p:cNvSpPr/>
          <p:nvPr>
            <p:custDataLst>
              <p:tags r:id="rId14"/>
            </p:custDataLst>
          </p:nvPr>
        </p:nvSpPr>
        <p:spPr>
          <a:xfrm rot="10800000">
            <a:off x="2837180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>
            <p:custDataLst>
              <p:tags r:id="rId15"/>
            </p:custDataLst>
          </p:nvPr>
        </p:nvSpPr>
        <p:spPr>
          <a:xfrm rot="10800000">
            <a:off x="4427855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>
            <p:custDataLst>
              <p:tags r:id="rId16"/>
            </p:custDataLst>
          </p:nvPr>
        </p:nvSpPr>
        <p:spPr>
          <a:xfrm rot="10800000">
            <a:off x="6228080" y="491871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>
            <p:custDataLst>
              <p:tags r:id="rId17"/>
            </p:custDataLst>
          </p:nvPr>
        </p:nvSpPr>
        <p:spPr>
          <a:xfrm>
            <a:off x="2821305" y="299720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>
            <p:custDataLst>
              <p:tags r:id="rId18"/>
            </p:custDataLst>
          </p:nvPr>
        </p:nvSpPr>
        <p:spPr>
          <a:xfrm>
            <a:off x="5507990" y="2997200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>
            <p:custDataLst>
              <p:tags r:id="rId19"/>
            </p:custDataLst>
          </p:nvPr>
        </p:nvSpPr>
        <p:spPr>
          <a:xfrm rot="5400000">
            <a:off x="6965315" y="4154805"/>
            <a:ext cx="32258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20"/>
            </p:custDataLst>
          </p:nvPr>
        </p:nvSpPr>
        <p:spPr>
          <a:xfrm>
            <a:off x="501650" y="1268730"/>
            <a:ext cx="752411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 b="1">
                <a:sym typeface="+mn-ea"/>
              </a:rPr>
              <a:t>【</a:t>
            </a:r>
            <a:r>
              <a:rPr lang="zh-CN" altLang="en-US" sz="1400" b="1">
                <a:sym typeface="+mn-ea"/>
              </a:rPr>
              <a:t>不支持进行按场景的针对性的调整】</a:t>
            </a:r>
            <a:r>
              <a:rPr lang="en-US" altLang="zh-CN" sz="1200">
                <a:sym typeface="+mn-ea"/>
              </a:rPr>
              <a:t>-- </a:t>
            </a:r>
            <a:r>
              <a:rPr lang="zh-CN" altLang="en-US" sz="1200">
                <a:sym typeface="+mn-ea"/>
              </a:rPr>
              <a:t>通过设置</a:t>
            </a:r>
            <a:r>
              <a:rPr lang="en-US" altLang="zh-CN" sz="1200">
                <a:sym typeface="+mn-ea"/>
              </a:rPr>
              <a:t>R\G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B\G</a:t>
            </a:r>
            <a:r>
              <a:rPr lang="zh-CN" altLang="en-US" sz="1200">
                <a:sym typeface="+mn-ea"/>
              </a:rPr>
              <a:t>平面的颜色区域，进行按场景的白平衡参数调整；</a:t>
            </a:r>
            <a:r>
              <a:rPr lang="zh-CN" altLang="en-US" sz="1200" b="1">
                <a:sym typeface="+mn-ea"/>
              </a:rPr>
              <a:t>设计好颜色区域的位置、大小、权重、色温偏移量、相互重叠关系是精细的白平衡参数调试的重要条件。</a:t>
            </a:r>
            <a:endParaRPr lang="zh-CN" altLang="en-US" sz="1200"/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790*2311*240*24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  <p:tag name="KSO_WM_UNIT_PLACING_PICTURE_USER_VIEWPORT" val="{&quot;height&quot;:7912,&quot;width&quot;:6337}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COMMONDATA" val="eyJoZGlkIjoiMWM4Y2Y1NmYyYWU5ZjRmMGE1MWY1ZDU1ZjNjNzA2OWIifQ=="/>
  <p:tag name="KSO_WPP_MARK_KEY" val="2aac176c-9485-4563-a132-48f87d3a247f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TABLE_BEAUTIFY" val="smartTable{209e3f75-7074-4046-bf33-4e9593ffcc1f}"/>
  <p:tag name="TABLE_ENDDRAG_ORIGIN_RECT" val="549*303"/>
  <p:tag name="TABLE_ENDDRAG_RECT" val="42*201*549*303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5404</Words>
  <Application>WPS 演示</Application>
  <PresentationFormat/>
  <Paragraphs>476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Helvetica Neue Medium</vt:lpstr>
      <vt:lpstr>Arial Unicode MS</vt:lpstr>
      <vt:lpstr>Calibri</vt:lpstr>
      <vt:lpstr>Cambria Math</vt:lpstr>
      <vt:lpstr>默认设计模板</vt:lpstr>
      <vt:lpstr>1_默认设计模板</vt:lpstr>
      <vt:lpstr>Visio.Drawing.15</vt:lpstr>
      <vt:lpstr>Visio.Drawing.15</vt:lpstr>
      <vt:lpstr>Visio.Drawing.15</vt:lpstr>
      <vt:lpstr>Equation.KSEE3</vt:lpstr>
      <vt:lpstr>1.altek AWB算法介绍</vt:lpstr>
      <vt:lpstr>altek AWB介绍 </vt:lpstr>
      <vt:lpstr>altek AWB介绍</vt:lpstr>
      <vt:lpstr>altek AWB介绍</vt:lpstr>
      <vt:lpstr>2.AWB算法迭代更新方向</vt:lpstr>
      <vt:lpstr>altek AWB迭代</vt:lpstr>
      <vt:lpstr>手遮挡情况下的偏色属于AWB算法的痛点问题，目前仍在持续优化中。</vt:lpstr>
      <vt:lpstr>altek AWB迭代</vt:lpstr>
      <vt:lpstr>altek AWB迭代</vt:lpstr>
      <vt:lpstr>altek AWB迭代</vt:lpstr>
      <vt:lpstr>PowerPoint 演示文稿</vt:lpstr>
      <vt:lpstr>altek AWB迭代</vt:lpstr>
      <vt:lpstr>altek AWB迭代</vt:lpstr>
      <vt:lpstr>altek AWB迭代</vt:lpstr>
      <vt:lpstr>altek AWB迭代</vt:lpstr>
      <vt:lpstr>altek AWB迭代</vt:lpstr>
      <vt:lpstr>altek AWB迭代</vt:lpstr>
      <vt:lpstr>altek AWB迭代</vt:lpstr>
      <vt:lpstr>altek AWB迭代</vt:lpstr>
      <vt:lpstr>altek AWB迭代</vt:lpstr>
      <vt:lpstr>PowerPoint 演示文稿</vt:lpstr>
      <vt:lpstr>AWB测试规划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Zou_Zhuoliang(邹卓良)</dc:creator>
  <cp:lastModifiedBy>邹卓良</cp:lastModifiedBy>
  <cp:revision>744</cp:revision>
  <dcterms:created xsi:type="dcterms:W3CDTF">2023-10-10T08:14:00Z</dcterms:created>
  <dcterms:modified xsi:type="dcterms:W3CDTF">2024-05-13T08:17:10Z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804F399CFFC6405784010136643AA569_12</vt:lpwstr>
  </property>
</Properties>
</file>